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45"/>
  </p:notesMasterIdLst>
  <p:handoutMasterIdLst>
    <p:handoutMasterId r:id="rId46"/>
  </p:handoutMasterIdLst>
  <p:sldIdLst>
    <p:sldId id="290" r:id="rId3"/>
    <p:sldId id="390" r:id="rId4"/>
    <p:sldId id="291" r:id="rId5"/>
    <p:sldId id="391" r:id="rId6"/>
    <p:sldId id="292" r:id="rId7"/>
    <p:sldId id="296" r:id="rId8"/>
    <p:sldId id="359" r:id="rId9"/>
    <p:sldId id="357" r:id="rId10"/>
    <p:sldId id="388" r:id="rId11"/>
    <p:sldId id="358" r:id="rId12"/>
    <p:sldId id="298" r:id="rId13"/>
    <p:sldId id="300" r:id="rId14"/>
    <p:sldId id="301" r:id="rId15"/>
    <p:sldId id="294" r:id="rId16"/>
    <p:sldId id="389" r:id="rId17"/>
    <p:sldId id="363" r:id="rId18"/>
    <p:sldId id="364" r:id="rId19"/>
    <p:sldId id="365" r:id="rId20"/>
    <p:sldId id="366" r:id="rId21"/>
    <p:sldId id="367" r:id="rId22"/>
    <p:sldId id="368" r:id="rId23"/>
    <p:sldId id="369" r:id="rId24"/>
    <p:sldId id="370" r:id="rId25"/>
    <p:sldId id="379" r:id="rId26"/>
    <p:sldId id="373" r:id="rId27"/>
    <p:sldId id="374" r:id="rId28"/>
    <p:sldId id="375" r:id="rId29"/>
    <p:sldId id="377" r:id="rId30"/>
    <p:sldId id="378" r:id="rId31"/>
    <p:sldId id="380" r:id="rId32"/>
    <p:sldId id="371" r:id="rId33"/>
    <p:sldId id="381" r:id="rId34"/>
    <p:sldId id="372" r:id="rId35"/>
    <p:sldId id="382" r:id="rId36"/>
    <p:sldId id="384" r:id="rId37"/>
    <p:sldId id="383" r:id="rId38"/>
    <p:sldId id="385" r:id="rId39"/>
    <p:sldId id="355" r:id="rId40"/>
    <p:sldId id="354" r:id="rId41"/>
    <p:sldId id="353" r:id="rId42"/>
    <p:sldId id="347" r:id="rId43"/>
    <p:sldId id="356" r:id="rId44"/>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90"/>
            <p14:sldId id="390"/>
            <p14:sldId id="291"/>
            <p14:sldId id="391"/>
            <p14:sldId id="292"/>
            <p14:sldId id="296"/>
            <p14:sldId id="359"/>
            <p14:sldId id="357"/>
            <p14:sldId id="388"/>
            <p14:sldId id="358"/>
            <p14:sldId id="298"/>
            <p14:sldId id="300"/>
            <p14:sldId id="301"/>
            <p14:sldId id="294"/>
            <p14:sldId id="389"/>
            <p14:sldId id="363"/>
            <p14:sldId id="364"/>
            <p14:sldId id="365"/>
            <p14:sldId id="366"/>
            <p14:sldId id="367"/>
            <p14:sldId id="368"/>
            <p14:sldId id="369"/>
            <p14:sldId id="370"/>
            <p14:sldId id="379"/>
            <p14:sldId id="373"/>
            <p14:sldId id="374"/>
            <p14:sldId id="375"/>
            <p14:sldId id="377"/>
            <p14:sldId id="378"/>
            <p14:sldId id="380"/>
            <p14:sldId id="371"/>
            <p14:sldId id="381"/>
            <p14:sldId id="372"/>
            <p14:sldId id="382"/>
            <p14:sldId id="384"/>
            <p14:sldId id="383"/>
            <p14:sldId id="385"/>
            <p14:sldId id="355"/>
            <p14:sldId id="354"/>
            <p14:sldId id="353"/>
            <p14:sldId id="347"/>
            <p14:sldId id="356"/>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A63F"/>
    <a:srgbClr val="84AFB6"/>
    <a:srgbClr val="327A86"/>
    <a:srgbClr val="FF6600"/>
    <a:srgbClr val="BBE0E3"/>
    <a:srgbClr val="A6A6A6"/>
    <a:srgbClr val="EAEDF0"/>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05" autoAdjust="0"/>
    <p:restoredTop sz="85305" autoAdjust="0"/>
  </p:normalViewPr>
  <p:slideViewPr>
    <p:cSldViewPr>
      <p:cViewPr varScale="1">
        <p:scale>
          <a:sx n="61" d="100"/>
          <a:sy n="61" d="100"/>
        </p:scale>
        <p:origin x="1830" y="60"/>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19.01.2018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171236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201281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745903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1874096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12882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948237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468930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5564191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19016674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967720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1019688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400182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548950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1029840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2696704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2065066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8362961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016660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12690592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670232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267479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890790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7731281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4569019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9400115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1526553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1043398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1674543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851047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395312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102047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593742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1709145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20436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009667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1974522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43078510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307227896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
        <p:nvSpPr>
          <p:cNvPr id="28" name="Textfeld 27"/>
          <p:cNvSpPr txBox="1"/>
          <p:nvPr userDrawn="1"/>
        </p:nvSpPr>
        <p:spPr>
          <a:xfrm>
            <a:off x="41764" y="6635881"/>
            <a:ext cx="4608512" cy="261610"/>
          </a:xfrm>
          <a:prstGeom prst="rect">
            <a:avLst/>
          </a:prstGeom>
          <a:noFill/>
        </p:spPr>
        <p:txBody>
          <a:bodyPr wrap="square" rtlCol="0">
            <a:spAutoFit/>
          </a:bodyPr>
          <a:lstStyle/>
          <a:p>
            <a:r>
              <a:rPr lang="de-DE" sz="1100">
                <a:solidFill>
                  <a:schemeClr val="accent6">
                    <a:lumMod val="50000"/>
                  </a:schemeClr>
                </a:solidFill>
                <a:latin typeface="Calibri" panose="020F0502020204030204" pitchFamily="34" charset="0"/>
              </a:rPr>
              <a:t>Version vom 12.11.2016</a:t>
            </a:r>
          </a:p>
        </p:txBody>
      </p:sp>
      <p:pic>
        <p:nvPicPr>
          <p:cNvPr id="16" name="Bild 15"/>
          <p:cNvPicPr/>
          <p:nvPr userDrawn="1"/>
        </p:nvPicPr>
        <p:blipFill>
          <a:blip r:embed="rId4">
            <a:extLst>
              <a:ext uri="{28A0092B-C50C-407E-A947-70E740481C1C}">
                <a14:useLocalDpi xmlns:a14="http://schemas.microsoft.com/office/drawing/2010/main" val="0"/>
              </a:ext>
            </a:extLst>
          </a:blip>
          <a:stretch>
            <a:fillRect/>
          </a:stretch>
        </p:blipFill>
        <p:spPr>
          <a:xfrm>
            <a:off x="8186862" y="6251153"/>
            <a:ext cx="770400" cy="278953"/>
          </a:xfrm>
          <a:prstGeom prst="rect">
            <a:avLst/>
          </a:prstGeom>
        </p:spPr>
      </p:pic>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a:solidFill>
                  <a:srgbClr val="327A86"/>
                </a:solidFill>
              </a:rPr>
              <a:t>Titel ohne</a:t>
            </a:r>
            <a:r>
              <a:rPr lang="de-DE" sz="3600" b="1" kern="0" baseline="0">
                <a:solidFill>
                  <a:srgbClr val="327A86"/>
                </a:solidFill>
              </a:rPr>
              <a:t> Bild</a:t>
            </a:r>
            <a:endParaRPr lang="de-DE" sz="3600" b="1" kern="0">
              <a:solidFill>
                <a:srgbClr val="327A86"/>
              </a:solidFill>
            </a:endParaRPr>
          </a:p>
        </p:txBody>
      </p:sp>
      <p:sp>
        <p:nvSpPr>
          <p:cNvPr id="25" name="Textfeld 24"/>
          <p:cNvSpPr txBox="1"/>
          <p:nvPr userDrawn="1"/>
        </p:nvSpPr>
        <p:spPr>
          <a:xfrm>
            <a:off x="41764" y="6635881"/>
            <a:ext cx="4608512" cy="261610"/>
          </a:xfrm>
          <a:prstGeom prst="rect">
            <a:avLst/>
          </a:prstGeom>
          <a:noFill/>
        </p:spPr>
        <p:txBody>
          <a:bodyPr wrap="square" rtlCol="0">
            <a:spAutoFit/>
          </a:bodyPr>
          <a:lstStyle/>
          <a:p>
            <a:r>
              <a:rPr lang="de-DE" sz="1100">
                <a:solidFill>
                  <a:schemeClr val="accent6">
                    <a:lumMod val="50000"/>
                  </a:schemeClr>
                </a:solidFill>
                <a:latin typeface="Calibri" panose="020F0502020204030204" pitchFamily="34" charset="0"/>
              </a:rPr>
              <a:t>Version vom 12.11.2016</a:t>
            </a:r>
          </a:p>
        </p:txBody>
      </p:sp>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16" name="Grafik 15"/>
          <p:cNvPicPr>
            <a:picLocks noChangeAspect="1"/>
          </p:cNvPicPr>
          <p:nvPr userDrawn="1"/>
        </p:nvPicPr>
        <p:blipFill>
          <a:blip r:embed="rId4"/>
          <a:stretch>
            <a:fillRect/>
          </a:stretch>
        </p:blipFill>
        <p:spPr>
          <a:xfrm>
            <a:off x="8237278" y="6264675"/>
            <a:ext cx="795310" cy="278358"/>
          </a:xfrm>
          <a:prstGeom prst="rect">
            <a:avLst/>
          </a:prstGeom>
        </p:spPr>
      </p:pic>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pic>
        <p:nvPicPr>
          <p:cNvPr id="24" name="Bild 23"/>
          <p:cNvPicPr/>
          <p:nvPr userDrawn="1"/>
        </p:nvPicPr>
        <p:blipFill>
          <a:blip r:embed="rId4">
            <a:extLst>
              <a:ext uri="{28A0092B-C50C-407E-A947-70E740481C1C}">
                <a14:useLocalDpi xmlns:a14="http://schemas.microsoft.com/office/drawing/2010/main" val="0"/>
              </a:ext>
            </a:extLst>
          </a:blip>
          <a:stretch>
            <a:fillRect/>
          </a:stretch>
        </p:blipFill>
        <p:spPr>
          <a:xfrm>
            <a:off x="8226152" y="6237312"/>
            <a:ext cx="770400" cy="278953"/>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1466321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smtClean="0"/>
              <a:t>Variablenterme für fachfremd Unterrichtende | Baustein</a:t>
            </a:r>
            <a:r>
              <a:rPr lang="de-DE" baseline="0" dirty="0" smtClean="0"/>
              <a:t> 2</a:t>
            </a:r>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27" r:id="rId8"/>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9.tif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2.tiff"/><Relationship Id="rId4" Type="http://schemas.openxmlformats.org/officeDocument/2006/relationships/image" Target="../media/image110.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50.png"/><Relationship Id="rId4" Type="http://schemas.openxmlformats.org/officeDocument/2006/relationships/image" Target="../media/image140.png"/></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hyperlink" Target="http://dzlm.de/"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50.png"/><Relationship Id="rId4" Type="http://schemas.openxmlformats.org/officeDocument/2006/relationships/image" Target="../media/image140.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ko-si-ma.de/upload/downloads/hru8/MW8_Handreichung_Flaechenformeln.pdf." TargetMode="External"/><Relationship Id="rId2" Type="http://schemas.openxmlformats.org/officeDocument/2006/relationships/hyperlink" Target="http://www.ko-si-ma.de/upload/downloads/hru7/MW7_Handreichung_Modellieren.pdf."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Algebra in der Sekundarstufe I: Einführung von Variablentermen</a:t>
            </a:r>
            <a:endParaRPr lang="de-DE" dirty="0"/>
          </a:p>
        </p:txBody>
      </p:sp>
      <p:sp>
        <p:nvSpPr>
          <p:cNvPr id="3" name="Untertitel 2"/>
          <p:cNvSpPr>
            <a:spLocks noGrp="1"/>
          </p:cNvSpPr>
          <p:nvPr>
            <p:ph type="subTitle" idx="1"/>
          </p:nvPr>
        </p:nvSpPr>
        <p:spPr/>
        <p:txBody>
          <a:bodyPr/>
          <a:lstStyle/>
          <a:p>
            <a:r>
              <a:rPr lang="de-DE" dirty="0" smtClean="0"/>
              <a:t>Baustein 2</a:t>
            </a:r>
            <a:r>
              <a:rPr lang="de-DE" dirty="0"/>
              <a:t>: Klassen 1 – 6: Wie werden Terme und Variablen </a:t>
            </a:r>
            <a:r>
              <a:rPr lang="de-DE" dirty="0" smtClean="0"/>
              <a:t>vorbereitet?</a:t>
            </a:r>
            <a:endParaRPr lang="de-DE" dirty="0"/>
          </a:p>
        </p:txBody>
      </p:sp>
      <p:sp>
        <p:nvSpPr>
          <p:cNvPr id="7" name="Abgerundetes Rechteck 6"/>
          <p:cNvSpPr/>
          <p:nvPr/>
        </p:nvSpPr>
        <p:spPr bwMode="auto">
          <a:xfrm>
            <a:off x="755576" y="5918847"/>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smtClean="0">
                <a:latin typeface="Calibri"/>
                <a:cs typeface="Calibri"/>
              </a:rPr>
              <a:t>Für fachfremd </a:t>
            </a:r>
            <a:r>
              <a:rPr lang="de-DE" sz="1800" dirty="0">
                <a:latin typeface="Calibri"/>
                <a:cs typeface="Calibri"/>
              </a:rPr>
              <a:t>Unterrichtende</a:t>
            </a:r>
          </a:p>
        </p:txBody>
      </p:sp>
      <p:pic>
        <p:nvPicPr>
          <p:cNvPr id="8" name="Bild 7" descr="ws15078_DZLM_Icons_Fachfremd.pd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95676" y="5859539"/>
            <a:ext cx="535432" cy="535432"/>
          </a:xfrm>
          <a:prstGeom prst="rect">
            <a:avLst/>
          </a:prstGeom>
        </p:spPr>
      </p:pic>
      <p:pic>
        <p:nvPicPr>
          <p:cNvPr id="9" name="Bildplatzhalter 8"/>
          <p:cNvPicPr>
            <a:picLocks noGrp="1" noChangeAspect="1"/>
          </p:cNvPicPr>
          <p:nvPr>
            <p:ph type="pic" sz="quarter" idx="10"/>
          </p:nvPr>
        </p:nvPicPr>
        <p:blipFill rotWithShape="1">
          <a:blip r:embed="rId4"/>
          <a:srcRect t="-1410" b="7718"/>
          <a:stretch/>
        </p:blipFill>
        <p:spPr>
          <a:prstGeom prst="rect">
            <a:avLst/>
          </a:prstGeom>
        </p:spPr>
      </p:pic>
    </p:spTree>
    <p:extLst>
      <p:ext uri="{BB962C8B-B14F-4D97-AF65-F5344CB8AC3E}">
        <p14:creationId xmlns:p14="http://schemas.microsoft.com/office/powerpoint/2010/main" val="1696313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Inhaltsplatzhalter 12"/>
          <p:cNvSpPr>
            <a:spLocks noGrp="1"/>
          </p:cNvSpPr>
          <p:nvPr>
            <p:ph idx="1"/>
          </p:nvPr>
        </p:nvSpPr>
        <p:spPr>
          <a:xfrm>
            <a:off x="4211960" y="1124744"/>
            <a:ext cx="4536504" cy="5400600"/>
          </a:xfrm>
        </p:spPr>
        <p:txBody>
          <a:bodyPr>
            <a:normAutofit fontScale="92500"/>
          </a:bodyPr>
          <a:lstStyle/>
          <a:p>
            <a:pPr>
              <a:buClr>
                <a:schemeClr val="tx2"/>
              </a:buClr>
            </a:pPr>
            <a:r>
              <a:rPr lang="de-DE" dirty="0" smtClean="0"/>
              <a:t>Gegenstandsaspekt:</a:t>
            </a:r>
          </a:p>
          <a:p>
            <a:pPr lvl="1">
              <a:buClr>
                <a:schemeClr val="tx2"/>
              </a:buClr>
            </a:pPr>
            <a:r>
              <a:rPr lang="de-DE" dirty="0"/>
              <a:t>In einem Variablenterm zeigen die Variablen an, dass viele Zahlenterme, die sich nur an der Position der Variablen in den Zahlen </a:t>
            </a:r>
            <a:r>
              <a:rPr lang="de-DE" dirty="0" smtClean="0"/>
              <a:t>unterscheiden, </a:t>
            </a:r>
            <a:r>
              <a:rPr lang="de-DE" dirty="0"/>
              <a:t>zusammengefasst worden sind.</a:t>
            </a:r>
          </a:p>
          <a:p>
            <a:pPr lvl="1">
              <a:buClr>
                <a:schemeClr val="tx2"/>
              </a:buClr>
            </a:pPr>
            <a:r>
              <a:rPr lang="de-DE" dirty="0" smtClean="0"/>
              <a:t>Die Variable steht damit stellvertretend </a:t>
            </a:r>
            <a:r>
              <a:rPr lang="de-DE" dirty="0"/>
              <a:t>für eine Zahl oder simultan für mehrere ggf. unendlich viele nicht näher bestimmte </a:t>
            </a:r>
            <a:r>
              <a:rPr lang="de-DE" dirty="0" smtClean="0"/>
              <a:t>Zahlen. </a:t>
            </a:r>
            <a:endParaRPr lang="de-DE" dirty="0"/>
          </a:p>
          <a:p>
            <a:pPr>
              <a:buClr>
                <a:schemeClr val="tx2"/>
              </a:buClr>
            </a:pPr>
            <a:r>
              <a:rPr lang="de-DE" dirty="0" err="1" smtClean="0"/>
              <a:t>Einsetzungaspekt</a:t>
            </a:r>
            <a:r>
              <a:rPr lang="de-DE" dirty="0" smtClean="0"/>
              <a:t>:</a:t>
            </a:r>
            <a:endParaRPr lang="de-DE" dirty="0"/>
          </a:p>
          <a:p>
            <a:pPr lvl="1">
              <a:buClr>
                <a:schemeClr val="tx2"/>
              </a:buClr>
            </a:pPr>
            <a:r>
              <a:rPr lang="de-DE" dirty="0" smtClean="0"/>
              <a:t>Für eine Variable darf eine Zahl </a:t>
            </a:r>
            <a:r>
              <a:rPr lang="de-DE" dirty="0"/>
              <a:t>(und später auch Terme) </a:t>
            </a:r>
            <a:r>
              <a:rPr lang="de-DE" dirty="0" smtClean="0"/>
              <a:t>eingesetzt werden.</a:t>
            </a:r>
          </a:p>
          <a:p>
            <a:pPr>
              <a:buClr>
                <a:schemeClr val="tx2"/>
              </a:buClr>
            </a:pPr>
            <a:r>
              <a:rPr lang="de-DE" dirty="0" err="1" smtClean="0"/>
              <a:t>Kalkülaspekt</a:t>
            </a:r>
            <a:r>
              <a:rPr lang="de-DE" dirty="0" smtClean="0"/>
              <a:t>:</a:t>
            </a:r>
          </a:p>
          <a:p>
            <a:pPr lvl="1">
              <a:buClr>
                <a:schemeClr val="tx2"/>
              </a:buClr>
            </a:pPr>
            <a:r>
              <a:rPr lang="de-DE" dirty="0" smtClean="0"/>
              <a:t>Mit </a:t>
            </a:r>
            <a:r>
              <a:rPr lang="de-DE" dirty="0"/>
              <a:t>Variablen </a:t>
            </a:r>
            <a:r>
              <a:rPr lang="de-DE" dirty="0" smtClean="0"/>
              <a:t>darf nach </a:t>
            </a:r>
            <a:r>
              <a:rPr lang="de-DE" dirty="0"/>
              <a:t>bestimmten Regeln </a:t>
            </a:r>
            <a:r>
              <a:rPr lang="de-DE" dirty="0" smtClean="0"/>
              <a:t>operiert werden, </a:t>
            </a:r>
            <a:r>
              <a:rPr lang="de-DE" dirty="0"/>
              <a:t>ohne ihnen eine Bedeutung zuweisen zu müssen. </a:t>
            </a:r>
          </a:p>
        </p:txBody>
      </p:sp>
      <p:sp>
        <p:nvSpPr>
          <p:cNvPr id="5" name="Titel 4"/>
          <p:cNvSpPr>
            <a:spLocks noGrp="1"/>
          </p:cNvSpPr>
          <p:nvPr>
            <p:ph type="title"/>
          </p:nvPr>
        </p:nvSpPr>
        <p:spPr/>
        <p:txBody>
          <a:bodyPr>
            <a:normAutofit fontScale="90000"/>
          </a:bodyPr>
          <a:lstStyle/>
          <a:p>
            <a:pPr algn="ctr"/>
            <a:r>
              <a:rPr lang="de-DE" dirty="0" smtClean="0"/>
              <a:t>Aktivitäten mit Termen &amp; Variablenaspekte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79984" y="425810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4" name="Abgerundetes Rechteck 13"/>
          <p:cNvSpPr/>
          <p:nvPr/>
        </p:nvSpPr>
        <p:spPr bwMode="auto">
          <a:xfrm>
            <a:off x="2581398" y="2638338"/>
            <a:ext cx="4582890" cy="1798773"/>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smtClean="0">
                <a:solidFill>
                  <a:prstClr val="black"/>
                </a:solidFill>
                <a:latin typeface="Calibri"/>
                <a:cs typeface="Calibri"/>
                <a:sym typeface="Wingdings"/>
              </a:rPr>
              <a:t>Die Einführung </a:t>
            </a:r>
            <a:r>
              <a:rPr lang="de-DE" sz="1800" b="1" dirty="0" smtClean="0">
                <a:solidFill>
                  <a:prstClr val="black"/>
                </a:solidFill>
                <a:latin typeface="Calibri"/>
                <a:cs typeface="Calibri"/>
                <a:sym typeface="Wingdings"/>
              </a:rPr>
              <a:t>der Variablenterme ist für Schülerinnen und Schüler komplex!</a:t>
            </a:r>
          </a:p>
          <a:p>
            <a:pPr algn="ctr"/>
            <a:endParaRPr lang="de-DE" sz="1800" b="1" dirty="0">
              <a:solidFill>
                <a:prstClr val="black"/>
              </a:solidFill>
              <a:latin typeface="Calibri"/>
              <a:cs typeface="Calibri"/>
              <a:sym typeface="Wingdings"/>
            </a:endParaRPr>
          </a:p>
          <a:p>
            <a:pPr algn="ctr"/>
            <a:r>
              <a:rPr lang="de-DE" sz="1800" b="1" dirty="0" smtClean="0">
                <a:solidFill>
                  <a:prstClr val="black"/>
                </a:solidFill>
                <a:latin typeface="Calibri"/>
                <a:cs typeface="Calibri"/>
                <a:sym typeface="Wingdings"/>
              </a:rPr>
              <a:t>Sie kann aber mit passenden Aufgaben vorentlastet werden!</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238693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519501" y="1261181"/>
            <a:ext cx="7229212" cy="4400066"/>
          </a:xfrm>
          <a:prstGeom prst="rect">
            <a:avLst/>
          </a:prstGeom>
          <a:noFill/>
          <a:ln w="9525">
            <a:noFill/>
            <a:miter lim="800000"/>
            <a:headEnd/>
            <a:tailEnd/>
          </a:ln>
        </p:spPr>
      </p:pic>
      <p:sp>
        <p:nvSpPr>
          <p:cNvPr id="5" name="Titel 4"/>
          <p:cNvSpPr>
            <a:spLocks noGrp="1"/>
          </p:cNvSpPr>
          <p:nvPr>
            <p:ph type="title"/>
          </p:nvPr>
        </p:nvSpPr>
        <p:spPr/>
        <p:txBody>
          <a:bodyPr>
            <a:normAutofit fontScale="90000"/>
          </a:bodyPr>
          <a:lstStyle/>
          <a:p>
            <a:pPr algn="ctr"/>
            <a:r>
              <a:rPr lang="de-DE" dirty="0" smtClean="0"/>
              <a:t>Algebra in der Sekundarstufe I</a:t>
            </a:r>
            <a:endParaRPr lang="de-DE" dirty="0"/>
          </a:p>
        </p:txBody>
      </p:sp>
      <p:sp>
        <p:nvSpPr>
          <p:cNvPr id="6" name="Textfeld 5"/>
          <p:cNvSpPr txBox="1"/>
          <p:nvPr/>
        </p:nvSpPr>
        <p:spPr>
          <a:xfrm>
            <a:off x="2987824" y="5805263"/>
            <a:ext cx="6408712" cy="790581"/>
          </a:xfrm>
          <a:prstGeom prst="rect">
            <a:avLst/>
          </a:prstGeom>
          <a:solidFill>
            <a:schemeClr val="accent1">
              <a:alpha val="25000"/>
            </a:schemeClr>
          </a:solidFill>
        </p:spPr>
        <p:txBody>
          <a:bodyPr wrap="square" lIns="180000" rIns="270000" rtlCol="0" anchor="ctr" anchorCtr="1">
            <a:noAutofit/>
          </a:bodyPr>
          <a:lstStyle/>
          <a:p>
            <a:r>
              <a:rPr lang="de-DE" sz="1600" dirty="0" smtClean="0">
                <a:latin typeface="Calibri" charset="0"/>
                <a:ea typeface="Calibri" charset="0"/>
                <a:cs typeface="Calibri" charset="0"/>
              </a:rPr>
              <a:t>Kennen Sie Aufgaben aus der Primarstufe oder dem Doppeljahrgang 5/6, die eine solche Vorentlastung darstellen könnten?</a:t>
            </a:r>
            <a:endParaRPr lang="de-DE" sz="1600" dirty="0">
              <a:latin typeface="Calibri" charset="0"/>
              <a:ea typeface="Calibri" charset="0"/>
              <a:cs typeface="Calibri" charset="0"/>
            </a:endParaRPr>
          </a:p>
        </p:txBody>
      </p:sp>
      <p:sp>
        <p:nvSpPr>
          <p:cNvPr id="9" name="Abgerundetes Rechteck 8"/>
          <p:cNvSpPr/>
          <p:nvPr/>
        </p:nvSpPr>
        <p:spPr bwMode="auto">
          <a:xfrm>
            <a:off x="2771800" y="5229200"/>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Kurze Murmelphase</a:t>
            </a:r>
            <a:endParaRPr lang="de-DE" sz="1800" b="1" dirty="0">
              <a:solidFill>
                <a:schemeClr val="accent2"/>
              </a:solidFill>
              <a:latin typeface="Calibri"/>
              <a:cs typeface="Calibri"/>
            </a:endParaRPr>
          </a:p>
        </p:txBody>
      </p:sp>
      <p:sp>
        <p:nvSpPr>
          <p:cNvPr id="7" name="Textfeld 6"/>
          <p:cNvSpPr txBox="1"/>
          <p:nvPr/>
        </p:nvSpPr>
        <p:spPr>
          <a:xfrm>
            <a:off x="32172" y="6093296"/>
            <a:ext cx="2160240" cy="707886"/>
          </a:xfrm>
          <a:prstGeom prst="rect">
            <a:avLst/>
          </a:prstGeom>
          <a:noFill/>
        </p:spPr>
        <p:txBody>
          <a:bodyPr wrap="square" rtlCol="0">
            <a:spAutoFit/>
          </a:bodyPr>
          <a:lstStyle/>
          <a:p>
            <a:r>
              <a:rPr lang="de-DE" sz="1000" dirty="0" smtClean="0">
                <a:latin typeface="Calibri" charset="0"/>
                <a:ea typeface="Calibri" charset="0"/>
                <a:cs typeface="Calibri" charset="0"/>
              </a:rPr>
              <a:t>Themenfolge entnommen aus:</a:t>
            </a:r>
          </a:p>
          <a:p>
            <a:r>
              <a:rPr lang="de-DE" sz="1000" dirty="0" smtClean="0">
                <a:latin typeface="Calibri" charset="0"/>
                <a:ea typeface="Calibri" charset="0"/>
                <a:cs typeface="Calibri" charset="0"/>
              </a:rPr>
              <a:t>Barzel, 2012</a:t>
            </a:r>
          </a:p>
          <a:p>
            <a:r>
              <a:rPr lang="de-DE" sz="1000" dirty="0" smtClean="0">
                <a:latin typeface="Calibri" charset="0"/>
                <a:ea typeface="Calibri" charset="0"/>
                <a:cs typeface="Calibri" charset="0"/>
              </a:rPr>
              <a:t>Prediger, </a:t>
            </a:r>
            <a:r>
              <a:rPr lang="de-DE" sz="1000" dirty="0" err="1">
                <a:latin typeface="Calibri" charset="0"/>
                <a:ea typeface="Calibri" charset="0"/>
                <a:cs typeface="Calibri" charset="0"/>
              </a:rPr>
              <a:t>Marxer</a:t>
            </a:r>
            <a:r>
              <a:rPr lang="de-DE" sz="1000" dirty="0">
                <a:latin typeface="Calibri" charset="0"/>
                <a:ea typeface="Calibri" charset="0"/>
                <a:cs typeface="Calibri" charset="0"/>
              </a:rPr>
              <a:t>, </a:t>
            </a:r>
            <a:r>
              <a:rPr lang="de-DE" sz="1000" dirty="0" smtClean="0">
                <a:latin typeface="Calibri" charset="0"/>
                <a:ea typeface="Calibri" charset="0"/>
                <a:cs typeface="Calibri" charset="0"/>
              </a:rPr>
              <a:t>2014</a:t>
            </a:r>
          </a:p>
          <a:p>
            <a:r>
              <a:rPr lang="de-DE" sz="1000" dirty="0" smtClean="0">
                <a:latin typeface="Calibri" charset="0"/>
                <a:ea typeface="Calibri" charset="0"/>
                <a:cs typeface="Calibri" charset="0"/>
              </a:rPr>
              <a:t>Prediger, </a:t>
            </a:r>
            <a:r>
              <a:rPr lang="de-DE" sz="1000" dirty="0" err="1" smtClean="0">
                <a:latin typeface="Calibri" charset="0"/>
                <a:ea typeface="Calibri" charset="0"/>
                <a:cs typeface="Calibri" charset="0"/>
              </a:rPr>
              <a:t>Zwetzschler</a:t>
            </a:r>
            <a:r>
              <a:rPr lang="de-DE" sz="1000" dirty="0" smtClean="0">
                <a:latin typeface="Calibri" charset="0"/>
                <a:ea typeface="Calibri" charset="0"/>
                <a:cs typeface="Calibri" charset="0"/>
              </a:rPr>
              <a:t>, Schmidt, 2015</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862736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7"/>
          </p:nvPr>
        </p:nvSpPr>
        <p:spPr/>
        <p:txBody>
          <a:bodyPr/>
          <a:lstStyle/>
          <a:p>
            <a:r>
              <a:rPr lang="de-DE" dirty="0" smtClean="0"/>
              <a:t>Ziele des </a:t>
            </a:r>
            <a:r>
              <a:rPr lang="de-DE" dirty="0" err="1" smtClean="0"/>
              <a:t>Algebraunterrichts</a:t>
            </a:r>
            <a:r>
              <a:rPr lang="de-DE" dirty="0" smtClean="0"/>
              <a:t>:</a:t>
            </a:r>
            <a:endParaRPr lang="de-DE" dirty="0"/>
          </a:p>
        </p:txBody>
      </p:sp>
      <p:sp>
        <p:nvSpPr>
          <p:cNvPr id="2" name="Titel 1"/>
          <p:cNvSpPr>
            <a:spLocks noGrp="1"/>
          </p:cNvSpPr>
          <p:nvPr>
            <p:ph type="title"/>
          </p:nvPr>
        </p:nvSpPr>
        <p:spPr/>
        <p:txBody>
          <a:bodyPr>
            <a:normAutofit fontScale="90000"/>
          </a:bodyPr>
          <a:lstStyle/>
          <a:p>
            <a:pPr algn="ctr"/>
            <a:r>
              <a:rPr lang="de-DE" dirty="0" smtClean="0"/>
              <a:t>Inhalte des Bausteins 2:</a:t>
            </a:r>
            <a:endParaRPr lang="de-DE" dirty="0"/>
          </a:p>
        </p:txBody>
      </p:sp>
      <p:sp>
        <p:nvSpPr>
          <p:cNvPr id="5" name="Inhaltsplatzhalter 4"/>
          <p:cNvSpPr>
            <a:spLocks noGrp="1"/>
          </p:cNvSpPr>
          <p:nvPr>
            <p:ph idx="1"/>
          </p:nvPr>
        </p:nvSpPr>
        <p:spPr>
          <a:xfrm>
            <a:off x="323528" y="1514224"/>
            <a:ext cx="6552728" cy="5011120"/>
          </a:xfrm>
        </p:spPr>
        <p:txBody>
          <a:bodyPr/>
          <a:lstStyle/>
          <a:p>
            <a:pPr marL="456300" indent="-457200">
              <a:buFont typeface="+mj-lt"/>
              <a:buAutoNum type="arabicPeriod"/>
            </a:pPr>
            <a:endParaRPr lang="de-DE" dirty="0" smtClean="0"/>
          </a:p>
          <a:p>
            <a:pPr marL="456300" indent="-457200">
              <a:buFont typeface="+mj-lt"/>
              <a:buAutoNum type="arabicPeriod"/>
            </a:pPr>
            <a:r>
              <a:rPr lang="de-DE" dirty="0" smtClean="0"/>
              <a:t>Ausdrücken von allgemein geltenden Zusammenhängen (Generalisieren)</a:t>
            </a:r>
          </a:p>
          <a:p>
            <a:pPr marL="456300" indent="-457200">
              <a:buFont typeface="+mj-lt"/>
              <a:buAutoNum type="arabicPeriod"/>
            </a:pPr>
            <a:r>
              <a:rPr lang="de-DE" dirty="0" smtClean="0"/>
              <a:t>Aufstellen von Zusammenhängen</a:t>
            </a:r>
          </a:p>
          <a:p>
            <a:pPr marL="456300" indent="-457200">
              <a:buFont typeface="+mj-lt"/>
              <a:buAutoNum type="arabicPeriod"/>
            </a:pPr>
            <a:r>
              <a:rPr lang="de-DE" dirty="0" smtClean="0"/>
              <a:t>Problemlösen</a:t>
            </a:r>
          </a:p>
          <a:p>
            <a:pPr marL="456300" indent="-457200">
              <a:buFont typeface="+mj-lt"/>
              <a:buAutoNum type="arabicPeriod"/>
            </a:pPr>
            <a:r>
              <a:rPr lang="de-DE" dirty="0" smtClean="0"/>
              <a:t>Erkunden von Eigenschaften</a:t>
            </a:r>
          </a:p>
          <a:p>
            <a:pPr marL="456300" indent="-457200">
              <a:buFont typeface="+mj-lt"/>
              <a:buAutoNum type="arabicPeriod"/>
            </a:pPr>
            <a:r>
              <a:rPr lang="de-DE" dirty="0" smtClean="0"/>
              <a:t>Beweisen von Sätzen</a:t>
            </a:r>
          </a:p>
          <a:p>
            <a:pPr marL="456300" indent="-457200">
              <a:buFont typeface="+mj-lt"/>
              <a:buAutoNum type="arabicPeriod"/>
            </a:pPr>
            <a:r>
              <a:rPr lang="de-DE" dirty="0" smtClean="0"/>
              <a:t>Rechnen</a:t>
            </a:r>
          </a:p>
          <a:p>
            <a:pPr marL="400950" lvl="1" indent="0">
              <a:buNone/>
            </a:pPr>
            <a:r>
              <a:rPr lang="de-DE" dirty="0" smtClean="0"/>
              <a:t>...</a:t>
            </a:r>
            <a:endParaRPr lang="de-DE" dirty="0"/>
          </a:p>
        </p:txBody>
      </p:sp>
      <p:sp>
        <p:nvSpPr>
          <p:cNvPr id="6" name="Textfeld 5"/>
          <p:cNvSpPr txBox="1"/>
          <p:nvPr/>
        </p:nvSpPr>
        <p:spPr>
          <a:xfrm>
            <a:off x="528637" y="5487035"/>
            <a:ext cx="5112568" cy="246221"/>
          </a:xfrm>
          <a:prstGeom prst="rect">
            <a:avLst/>
          </a:prstGeom>
          <a:noFill/>
        </p:spPr>
        <p:txBody>
          <a:bodyPr wrap="square" rtlCol="0">
            <a:spAutoFit/>
          </a:bodyPr>
          <a:lstStyle/>
          <a:p>
            <a:r>
              <a:rPr lang="de-DE" sz="1000" dirty="0" smtClean="0">
                <a:latin typeface="Calibri" charset="0"/>
                <a:ea typeface="Calibri" charset="0"/>
                <a:cs typeface="Calibri" charset="0"/>
              </a:rPr>
              <a:t>Vgl. </a:t>
            </a:r>
            <a:r>
              <a:rPr lang="de-DE" sz="1000" dirty="0" err="1" smtClean="0">
                <a:latin typeface="Calibri" charset="0"/>
                <a:ea typeface="Calibri" charset="0"/>
                <a:cs typeface="Calibri" charset="0"/>
              </a:rPr>
              <a:t>Arcavi</a:t>
            </a:r>
            <a:r>
              <a:rPr lang="de-DE" sz="1000" dirty="0" smtClean="0">
                <a:latin typeface="Calibri" charset="0"/>
                <a:ea typeface="Calibri" charset="0"/>
                <a:cs typeface="Calibri" charset="0"/>
              </a:rPr>
              <a:t> et al., 2017, S 2f.</a:t>
            </a:r>
            <a:endParaRPr lang="de-DE" sz="1000" dirty="0">
              <a:latin typeface="Calibri" charset="0"/>
              <a:ea typeface="Calibri" charset="0"/>
              <a:cs typeface="Calibri" charset="0"/>
            </a:endParaRPr>
          </a:p>
        </p:txBody>
      </p:sp>
      <p:cxnSp>
        <p:nvCxnSpPr>
          <p:cNvPr id="8" name="Gerade Verbindung 7"/>
          <p:cNvCxnSpPr/>
          <p:nvPr/>
        </p:nvCxnSpPr>
        <p:spPr bwMode="auto">
          <a:xfrm>
            <a:off x="827584" y="2276872"/>
            <a:ext cx="5832648" cy="0"/>
          </a:xfrm>
          <a:prstGeom prst="line">
            <a:avLst/>
          </a:prstGeom>
          <a:solidFill>
            <a:schemeClr val="accent1"/>
          </a:solidFill>
          <a:ln w="41275" cap="flat" cmpd="sng" algn="ctr">
            <a:solidFill>
              <a:schemeClr val="accent4"/>
            </a:solidFill>
            <a:prstDash val="solid"/>
            <a:round/>
            <a:headEnd type="none" w="med" len="med"/>
            <a:tailEnd type="none" w="med" len="med"/>
          </a:ln>
          <a:effectLst/>
        </p:spPr>
      </p:cxnSp>
      <p:cxnSp>
        <p:nvCxnSpPr>
          <p:cNvPr id="10" name="Gerade Verbindung 9"/>
          <p:cNvCxnSpPr/>
          <p:nvPr/>
        </p:nvCxnSpPr>
        <p:spPr bwMode="auto">
          <a:xfrm>
            <a:off x="827584" y="3501008"/>
            <a:ext cx="1440160" cy="0"/>
          </a:xfrm>
          <a:prstGeom prst="line">
            <a:avLst/>
          </a:prstGeom>
          <a:solidFill>
            <a:schemeClr val="accent1"/>
          </a:solidFill>
          <a:ln w="41275" cap="flat" cmpd="sng" algn="ctr">
            <a:solidFill>
              <a:schemeClr val="bg2"/>
            </a:solidFill>
            <a:prstDash val="solid"/>
            <a:round/>
            <a:headEnd type="none" w="med" len="med"/>
            <a:tailEnd type="none" w="med" len="med"/>
          </a:ln>
          <a:effectLst/>
        </p:spPr>
      </p:cxnSp>
      <p:cxnSp>
        <p:nvCxnSpPr>
          <p:cNvPr id="13" name="Gerade Verbindung 12"/>
          <p:cNvCxnSpPr/>
          <p:nvPr/>
        </p:nvCxnSpPr>
        <p:spPr bwMode="auto">
          <a:xfrm>
            <a:off x="827584" y="3068960"/>
            <a:ext cx="3528392" cy="0"/>
          </a:xfrm>
          <a:prstGeom prst="line">
            <a:avLst/>
          </a:prstGeom>
          <a:solidFill>
            <a:schemeClr val="accent1"/>
          </a:solidFill>
          <a:ln w="41275" cap="flat" cmpd="sng" algn="ctr">
            <a:solidFill>
              <a:schemeClr val="bg2"/>
            </a:solidFill>
            <a:prstDash val="solid"/>
            <a:round/>
            <a:headEnd type="none" w="med" len="med"/>
            <a:tailEnd type="none" w="med" len="med"/>
          </a:ln>
          <a:effectLst/>
        </p:spPr>
      </p:cxnSp>
      <p:sp>
        <p:nvSpPr>
          <p:cNvPr id="9" name="Textfeld 8"/>
          <p:cNvSpPr txBox="1"/>
          <p:nvPr/>
        </p:nvSpPr>
        <p:spPr>
          <a:xfrm>
            <a:off x="7653515" y="148478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Was heißt das?</a:t>
            </a:r>
            <a:endParaRPr lang="de-DE" sz="1600" dirty="0">
              <a:latin typeface="Calibri" charset="0"/>
              <a:ea typeface="Calibri" charset="0"/>
              <a:cs typeface="Calibri" charset="0"/>
            </a:endParaRPr>
          </a:p>
        </p:txBody>
      </p:sp>
      <p:sp>
        <p:nvSpPr>
          <p:cNvPr id="11" name="Textfeld 10"/>
          <p:cNvSpPr txBox="1"/>
          <p:nvPr/>
        </p:nvSpPr>
        <p:spPr>
          <a:xfrm>
            <a:off x="7668464" y="2783404"/>
            <a:ext cx="1080000" cy="1080000"/>
          </a:xfrm>
          <a:prstGeom prst="rect">
            <a:avLst/>
          </a:prstGeom>
          <a:solidFill>
            <a:schemeClr val="tx2"/>
          </a:solidFill>
          <a:ln>
            <a:noFill/>
          </a:ln>
        </p:spPr>
        <p:txBody>
          <a:bodyPr wrap="square" rtlCol="0" anchor="ctr" anchorCtr="1">
            <a:noAutofit/>
          </a:bodyPr>
          <a:lstStyle/>
          <a:p>
            <a:pPr algn="ctr"/>
            <a:r>
              <a:rPr lang="de-DE" sz="1600" dirty="0" smtClean="0">
                <a:solidFill>
                  <a:schemeClr val="bg1"/>
                </a:solidFill>
                <a:latin typeface="Calibri" charset="0"/>
                <a:ea typeface="Calibri" charset="0"/>
                <a:cs typeface="Calibri" charset="0"/>
              </a:rPr>
              <a:t>Welche Aufgaben passen dazu?</a:t>
            </a:r>
            <a:endParaRPr lang="de-DE" sz="1600" dirty="0">
              <a:solidFill>
                <a:schemeClr val="bg1"/>
              </a:solidFill>
              <a:latin typeface="Calibri" charset="0"/>
              <a:ea typeface="Calibri" charset="0"/>
              <a:cs typeface="Calibri" charset="0"/>
            </a:endParaRPr>
          </a:p>
        </p:txBody>
      </p:sp>
      <p:sp>
        <p:nvSpPr>
          <p:cNvPr id="12" name="Textfeld 11"/>
          <p:cNvSpPr txBox="1"/>
          <p:nvPr/>
        </p:nvSpPr>
        <p:spPr>
          <a:xfrm>
            <a:off x="7653515" y="4076469"/>
            <a:ext cx="1080000" cy="1080000"/>
          </a:xfrm>
          <a:prstGeom prst="rect">
            <a:avLst/>
          </a:prstGeom>
          <a:solidFill>
            <a:schemeClr val="tx2"/>
          </a:solidFill>
        </p:spPr>
        <p:txBody>
          <a:bodyPr wrap="square" rtlCol="0" anchor="ctr" anchorCtr="1">
            <a:noAutofit/>
          </a:bodyPr>
          <a:lstStyle/>
          <a:p>
            <a:pPr algn="ctr"/>
            <a:r>
              <a:rPr lang="de-DE" sz="1600" dirty="0" smtClean="0">
                <a:solidFill>
                  <a:schemeClr val="bg1"/>
                </a:solidFill>
                <a:latin typeface="Calibri" charset="0"/>
                <a:ea typeface="Calibri" charset="0"/>
                <a:cs typeface="Calibri" charset="0"/>
              </a:rPr>
              <a:t>Welche Klassen-stufe?</a:t>
            </a:r>
            <a:endParaRPr lang="de-DE" sz="1600" dirty="0">
              <a:solidFill>
                <a:schemeClr val="bg1"/>
              </a:solidFill>
              <a:latin typeface="Calibri" charset="0"/>
              <a:ea typeface="Calibri" charset="0"/>
              <a:cs typeface="Calibri" charset="0"/>
            </a:endParaRPr>
          </a:p>
        </p:txBody>
      </p:sp>
      <p:sp>
        <p:nvSpPr>
          <p:cNvPr id="14" name="Textfeld 13"/>
          <p:cNvSpPr txBox="1"/>
          <p:nvPr/>
        </p:nvSpPr>
        <p:spPr>
          <a:xfrm>
            <a:off x="7646866" y="536953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Terme &amp;</a:t>
            </a:r>
          </a:p>
          <a:p>
            <a:pPr algn="ctr"/>
            <a:r>
              <a:rPr lang="de-DE" sz="1600" dirty="0" smtClean="0">
                <a:latin typeface="Calibri" charset="0"/>
                <a:ea typeface="Calibri" charset="0"/>
                <a:cs typeface="Calibri" charset="0"/>
              </a:rPr>
              <a:t>Variablen?</a:t>
            </a:r>
            <a:endParaRPr lang="de-DE" sz="1600" dirty="0">
              <a:latin typeface="Calibri" charset="0"/>
              <a:ea typeface="Calibri" charset="0"/>
              <a:cs typeface="Calibri" charset="0"/>
            </a:endParaRPr>
          </a:p>
        </p:txBody>
      </p:sp>
    </p:spTree>
    <p:extLst>
      <p:ext uri="{BB962C8B-B14F-4D97-AF65-F5344CB8AC3E}">
        <p14:creationId xmlns:p14="http://schemas.microsoft.com/office/powerpoint/2010/main" val="48158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fontScale="85000" lnSpcReduction="20000"/>
          </a:bodyPr>
          <a:lstStyle/>
          <a:p>
            <a:r>
              <a:rPr lang="de-DE" dirty="0" smtClean="0"/>
              <a:t>Mit den nachfolgenden Folien werden als Input (frontal) drei kurze Beispielaufgaben aus der Primarstufe und fünf längere aus dem Doppeljahrgang 5/6 vorgestellt. Zur Einbindung der TN gibt es kurze Arbeitsaufträge. Die Aufgaben dienen der Vorbereitung der Eigenarbeit der TN, die ihr Unterrichtsmaterial auf ähnliche Aufgaben durchsuchen sollen. </a:t>
            </a:r>
          </a:p>
          <a:p>
            <a:r>
              <a:rPr lang="de-DE" dirty="0" smtClean="0"/>
              <a:t>Aufgaben aus der Primarstufe:</a:t>
            </a:r>
          </a:p>
          <a:p>
            <a:pPr lvl="1"/>
            <a:r>
              <a:rPr lang="de-DE" dirty="0" smtClean="0"/>
              <a:t>Aufgaben mit Platzhaltern in Umkehraufgaben als Beispiel für den Einzelzahlaspekt, Wertetabellen für Operationen und erste Folgen von Mustern als Vorbereitung für den Einsetzungs- und </a:t>
            </a:r>
            <a:r>
              <a:rPr lang="de-DE" dirty="0" err="1" smtClean="0"/>
              <a:t>Veränderlichenaspekt</a:t>
            </a:r>
            <a:r>
              <a:rPr lang="de-DE" dirty="0" smtClean="0"/>
              <a:t>.</a:t>
            </a:r>
          </a:p>
          <a:p>
            <a:r>
              <a:rPr lang="de-DE" dirty="0" smtClean="0"/>
              <a:t>Aufgaben aus dem Doppeljahrgang 5/6:</a:t>
            </a:r>
          </a:p>
          <a:p>
            <a:pPr lvl="1"/>
            <a:r>
              <a:rPr lang="de-DE" dirty="0" smtClean="0"/>
              <a:t>Mülltonnenleerung in Freiburg zum Modellieren mit Zahlen zur Vorbereitung des Gegenstandsaspektes</a:t>
            </a:r>
          </a:p>
          <a:p>
            <a:pPr lvl="1"/>
            <a:r>
              <a:rPr lang="de-DE" dirty="0" smtClean="0"/>
              <a:t>Gerechtes Verteilen von Kosten zum Modellieren mit Zahlentermen als Vertiefung</a:t>
            </a:r>
          </a:p>
          <a:p>
            <a:pPr lvl="1"/>
            <a:r>
              <a:rPr lang="de-DE" dirty="0" smtClean="0"/>
              <a:t>Sinnstiftung von Rechenregeln als einheitliche Festlegung von Regeln zu Kommunikation</a:t>
            </a:r>
          </a:p>
          <a:p>
            <a:r>
              <a:rPr lang="de-DE" dirty="0" smtClean="0"/>
              <a:t>Hinweise zu den einzelnen Aufgaben aus der </a:t>
            </a:r>
            <a:r>
              <a:rPr lang="de-DE" i="1" dirty="0" smtClean="0"/>
              <a:t>mathewerkstatt</a:t>
            </a:r>
            <a:r>
              <a:rPr lang="de-DE" dirty="0" smtClean="0"/>
              <a:t> finden sich in den Handreichungen des Schulbuchs, sie sind nicht extra hier aufgeführt.</a:t>
            </a:r>
          </a:p>
          <a:p>
            <a:r>
              <a:rPr lang="de-DE" dirty="0" smtClean="0"/>
              <a:t>Den Abschluss dieses Abschnittes bildet ein kurzer Austausch zu diesen Aufgaben, ob sie schon bekannt waren, ob sie schon eingesetzt worden sind. Hier bietet sich auch die Möglichkeit für die TN, grundsätzliche Bedenken zu äußern (voller Lehrplan, Aufgaben zu komplex, ...). Diese Bedenken sind aufzunehmen und damit die folgenden Arbeitsphasen einzuleiten (s. u.).</a:t>
            </a:r>
          </a:p>
          <a:p>
            <a:pPr lvl="1"/>
            <a:endParaRPr lang="de-DE" dirty="0" smtClean="0"/>
          </a:p>
          <a:p>
            <a:endParaRPr lang="de-DE" dirty="0" smtClean="0"/>
          </a:p>
          <a:p>
            <a:endParaRPr lang="de-DE" dirty="0"/>
          </a:p>
        </p:txBody>
      </p:sp>
      <p:sp>
        <p:nvSpPr>
          <p:cNvPr id="5" name="Titel 4"/>
          <p:cNvSpPr>
            <a:spLocks noGrp="1"/>
          </p:cNvSpPr>
          <p:nvPr>
            <p:ph type="title"/>
          </p:nvPr>
        </p:nvSpPr>
        <p:spPr/>
        <p:txBody>
          <a:bodyPr>
            <a:noAutofit/>
          </a:bodyPr>
          <a:lstStyle/>
          <a:p>
            <a:r>
              <a:rPr lang="de-DE" sz="2000" dirty="0" smtClean="0"/>
              <a:t>Beispielaufgaben aus der Primarstufe und Ideen für Aufgabenbeispiele im Doppeljahrgang 5/6 [30 min]</a:t>
            </a:r>
            <a:endParaRPr lang="de-DE" sz="2000" dirty="0"/>
          </a:p>
        </p:txBody>
      </p:sp>
    </p:spTree>
    <p:extLst>
      <p:ext uri="{BB962C8B-B14F-4D97-AF65-F5344CB8AC3E}">
        <p14:creationId xmlns:p14="http://schemas.microsoft.com/office/powerpoint/2010/main" val="204678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Gliederung Baustein </a:t>
            </a:r>
            <a:r>
              <a:rPr lang="de-DE" dirty="0"/>
              <a:t>2: Klassen </a:t>
            </a:r>
            <a:r>
              <a:rPr lang="de-DE" dirty="0" smtClean="0"/>
              <a:t>1–6</a:t>
            </a:r>
            <a:r>
              <a:rPr lang="de-DE" dirty="0"/>
              <a:t>: Wie werden Terme und Variablen vorbereitet?</a:t>
            </a:r>
            <a:r>
              <a:rPr lang="de-DE" dirty="0">
                <a:solidFill>
                  <a:schemeClr val="tx2"/>
                </a:solidFill>
              </a:rPr>
              <a:t/>
            </a:r>
            <a:br>
              <a:rPr lang="de-DE" dirty="0">
                <a:solidFill>
                  <a:schemeClr val="tx2"/>
                </a:solidFill>
              </a:rPr>
            </a:br>
            <a:r>
              <a:rPr lang="de-DE" dirty="0"/>
              <a:t/>
            </a:r>
            <a:br>
              <a:rPr lang="de-DE" dirty="0"/>
            </a:br>
            <a:endParaRPr lang="de-DE" dirty="0"/>
          </a:p>
        </p:txBody>
      </p:sp>
      <p:sp>
        <p:nvSpPr>
          <p:cNvPr id="8" name="Rechteck 7"/>
          <p:cNvSpPr/>
          <p:nvPr/>
        </p:nvSpPr>
        <p:spPr bwMode="auto">
          <a:xfrm>
            <a:off x="-324545" y="1268760"/>
            <a:ext cx="8640961" cy="108012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6" name="Inhaltsplatzhalter 5"/>
          <p:cNvSpPr>
            <a:spLocks noGrp="1"/>
          </p:cNvSpPr>
          <p:nvPr>
            <p:ph idx="1"/>
          </p:nvPr>
        </p:nvSpPr>
        <p:spPr/>
        <p:txBody>
          <a:bodyPr/>
          <a:lstStyle/>
          <a:p>
            <a:pPr marL="514350" indent="-514350">
              <a:buFont typeface="+mj-lt"/>
              <a:buAutoNum type="arabicPeriod"/>
            </a:pPr>
            <a:r>
              <a:rPr lang="de-DE" sz="2500" dirty="0" smtClean="0">
                <a:solidFill>
                  <a:schemeClr val="tx2"/>
                </a:solidFill>
              </a:rPr>
              <a:t>Beispielaufgaben aus der Primarstufe und Ideen für Aufgabenbeispiele im Doppeljahrgang 5/6</a:t>
            </a:r>
          </a:p>
          <a:p>
            <a:pPr marL="514350" indent="-514350">
              <a:buFont typeface="+mj-lt"/>
              <a:buAutoNum type="arabicPeriod"/>
            </a:pPr>
            <a:r>
              <a:rPr lang="de-DE" sz="2500" dirty="0" smtClean="0"/>
              <a:t>Arbeit in Kleingruppen | Wir analysieren unser Unterrichtsmaterial: Welche Aufgaben bietet das Schulbuch? Wo müssen wir mit anderem Material das Schulbuch ergänzen?</a:t>
            </a:r>
          </a:p>
          <a:p>
            <a:pPr marL="514350" indent="-514350">
              <a:buFont typeface="+mj-lt"/>
              <a:buAutoNum type="arabicPeriod"/>
            </a:pPr>
            <a:r>
              <a:rPr lang="de-DE" sz="2500" dirty="0" smtClean="0"/>
              <a:t>Vorstellung der Arbeitsergebnisse</a:t>
            </a:r>
          </a:p>
        </p:txBody>
      </p:sp>
    </p:spTree>
    <p:extLst>
      <p:ext uri="{BB962C8B-B14F-4D97-AF65-F5344CB8AC3E}">
        <p14:creationId xmlns:p14="http://schemas.microsoft.com/office/powerpoint/2010/main" val="1242294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p:cNvSpPr>
            <a:spLocks noGrp="1"/>
          </p:cNvSpPr>
          <p:nvPr>
            <p:ph idx="1"/>
          </p:nvPr>
        </p:nvSpPr>
        <p:spPr>
          <a:xfrm>
            <a:off x="4211960" y="1124744"/>
            <a:ext cx="4536504" cy="5400600"/>
          </a:xfrm>
        </p:spPr>
        <p:txBody>
          <a:bodyPr>
            <a:normAutofit fontScale="92500"/>
          </a:bodyPr>
          <a:lstStyle/>
          <a:p>
            <a:pPr>
              <a:buClr>
                <a:schemeClr val="tx2"/>
              </a:buClr>
            </a:pPr>
            <a:r>
              <a:rPr lang="de-DE" dirty="0" smtClean="0"/>
              <a:t>Gegenstandsaspekt:</a:t>
            </a:r>
          </a:p>
          <a:p>
            <a:pPr lvl="1">
              <a:buClr>
                <a:schemeClr val="tx2"/>
              </a:buClr>
            </a:pPr>
            <a:r>
              <a:rPr lang="de-DE" dirty="0"/>
              <a:t>In einem Variablenterm zeigen die Variablen an, dass viele Zahlenterme, die sich nur an der Position der Variablen in den Zahlen </a:t>
            </a:r>
            <a:r>
              <a:rPr lang="de-DE" dirty="0" smtClean="0"/>
              <a:t>unterscheiden, </a:t>
            </a:r>
            <a:r>
              <a:rPr lang="de-DE" dirty="0"/>
              <a:t>zusammengefasst worden sind.</a:t>
            </a:r>
          </a:p>
          <a:p>
            <a:pPr lvl="1">
              <a:buClr>
                <a:schemeClr val="tx2"/>
              </a:buClr>
            </a:pPr>
            <a:r>
              <a:rPr lang="de-DE" dirty="0" smtClean="0"/>
              <a:t>Die Variable steht damit stellvertretend </a:t>
            </a:r>
            <a:r>
              <a:rPr lang="de-DE" dirty="0"/>
              <a:t>für eine Zahl oder simultan für mehrere ggf. unendlich viele nicht näher bestimmte </a:t>
            </a:r>
            <a:r>
              <a:rPr lang="de-DE" dirty="0" smtClean="0"/>
              <a:t>Zahlen. </a:t>
            </a:r>
            <a:endParaRPr lang="de-DE" dirty="0"/>
          </a:p>
          <a:p>
            <a:pPr>
              <a:buClr>
                <a:schemeClr val="tx2"/>
              </a:buClr>
            </a:pPr>
            <a:r>
              <a:rPr lang="de-DE" dirty="0" err="1" smtClean="0"/>
              <a:t>Einsetzungaspekt</a:t>
            </a:r>
            <a:r>
              <a:rPr lang="de-DE" dirty="0" smtClean="0"/>
              <a:t>:</a:t>
            </a:r>
            <a:endParaRPr lang="de-DE" dirty="0"/>
          </a:p>
          <a:p>
            <a:pPr lvl="1">
              <a:buClr>
                <a:schemeClr val="tx2"/>
              </a:buClr>
            </a:pPr>
            <a:r>
              <a:rPr lang="de-DE" dirty="0" smtClean="0"/>
              <a:t>Für eine Variable darf eine Zahl </a:t>
            </a:r>
            <a:r>
              <a:rPr lang="de-DE" dirty="0"/>
              <a:t>(und später auch Terme) </a:t>
            </a:r>
            <a:r>
              <a:rPr lang="de-DE" dirty="0" smtClean="0"/>
              <a:t>eingesetzt werden.</a:t>
            </a:r>
          </a:p>
          <a:p>
            <a:pPr>
              <a:buClr>
                <a:schemeClr val="tx2"/>
              </a:buClr>
            </a:pPr>
            <a:r>
              <a:rPr lang="de-DE" dirty="0" err="1" smtClean="0"/>
              <a:t>Kalkülaspekt</a:t>
            </a:r>
            <a:r>
              <a:rPr lang="de-DE" dirty="0" smtClean="0"/>
              <a:t>:</a:t>
            </a:r>
          </a:p>
          <a:p>
            <a:pPr lvl="1">
              <a:buClr>
                <a:schemeClr val="tx2"/>
              </a:buClr>
            </a:pPr>
            <a:r>
              <a:rPr lang="de-DE" dirty="0" smtClean="0"/>
              <a:t>Mit </a:t>
            </a:r>
            <a:r>
              <a:rPr lang="de-DE" dirty="0"/>
              <a:t>Variablen </a:t>
            </a:r>
            <a:r>
              <a:rPr lang="de-DE" dirty="0" smtClean="0"/>
              <a:t>darf nach </a:t>
            </a:r>
            <a:r>
              <a:rPr lang="de-DE" dirty="0"/>
              <a:t>bestimmten Regeln </a:t>
            </a:r>
            <a:r>
              <a:rPr lang="de-DE" dirty="0" smtClean="0"/>
              <a:t>operiert werden, </a:t>
            </a:r>
            <a:r>
              <a:rPr lang="de-DE" dirty="0"/>
              <a:t>ohne ihnen eine Bedeutung zuweisen zu müssen. </a:t>
            </a:r>
          </a:p>
        </p:txBody>
      </p:sp>
      <p:sp>
        <p:nvSpPr>
          <p:cNvPr id="5" name="Titel 4"/>
          <p:cNvSpPr>
            <a:spLocks noGrp="1"/>
          </p:cNvSpPr>
          <p:nvPr>
            <p:ph type="title"/>
          </p:nvPr>
        </p:nvSpPr>
        <p:spPr/>
        <p:txBody>
          <a:bodyPr>
            <a:normAutofit fontScale="90000"/>
          </a:bodyPr>
          <a:lstStyle/>
          <a:p>
            <a:pPr algn="ctr"/>
            <a:r>
              <a:rPr lang="de-DE" dirty="0" smtClean="0"/>
              <a:t>Aktivitäten mit Termen &amp; Variablenaspekte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79984" y="425810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1129070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7"/>
          </p:nvPr>
        </p:nvSpPr>
        <p:spPr/>
        <p:txBody>
          <a:bodyPr/>
          <a:lstStyle/>
          <a:p>
            <a:r>
              <a:rPr lang="de-DE" dirty="0" smtClean="0"/>
              <a:t>Umkehraufgaben mit Platzhaltern:</a:t>
            </a:r>
            <a:endParaRPr lang="de-DE" dirty="0"/>
          </a:p>
        </p:txBody>
      </p:sp>
      <p:sp>
        <p:nvSpPr>
          <p:cNvPr id="5" name="Titel 4"/>
          <p:cNvSpPr>
            <a:spLocks noGrp="1"/>
          </p:cNvSpPr>
          <p:nvPr>
            <p:ph type="title"/>
          </p:nvPr>
        </p:nvSpPr>
        <p:spPr/>
        <p:txBody>
          <a:bodyPr>
            <a:normAutofit fontScale="90000"/>
          </a:bodyPr>
          <a:lstStyle/>
          <a:p>
            <a:pPr algn="ctr"/>
            <a:r>
              <a:rPr lang="de-DE" dirty="0" smtClean="0"/>
              <a:t>Aufgabenbeispiele aus der Grundschule I</a:t>
            </a:r>
            <a:endParaRPr lang="de-DE" dirty="0"/>
          </a:p>
        </p:txBody>
      </p:sp>
      <mc:AlternateContent xmlns:mc="http://schemas.openxmlformats.org/markup-compatibility/2006" xmlns:a14="http://schemas.microsoft.com/office/drawing/2010/main">
        <mc:Choice Requires="a14">
          <p:sp>
            <p:nvSpPr>
              <p:cNvPr id="7" name="Inhaltsplatzhalter 6"/>
              <p:cNvSpPr>
                <a:spLocks noGrp="1"/>
              </p:cNvSpPr>
              <p:nvPr>
                <p:ph idx="1"/>
              </p:nvPr>
            </p:nvSpPr>
            <p:spPr>
              <a:xfrm>
                <a:off x="323528" y="1629072"/>
                <a:ext cx="5431152" cy="4896272"/>
              </a:xfrm>
            </p:spPr>
            <p:txBody>
              <a:bodyPr/>
              <a:lstStyle/>
              <a:p>
                <a:r>
                  <a:rPr lang="de-DE" dirty="0"/>
                  <a:t>Variable als Platzhalter in Umkehraufgaben:</a:t>
                </a:r>
                <a:endParaRPr lang="de-DE" dirty="0" smtClean="0"/>
              </a:p>
              <a:p>
                <a:pPr marL="457200" lvl="1" indent="0">
                  <a:buNone/>
                </a:pPr>
                <a14:m>
                  <m:oMathPara xmlns:m="http://schemas.openxmlformats.org/officeDocument/2006/math">
                    <m:oMathParaPr>
                      <m:jc m:val="centerGroup"/>
                    </m:oMathParaPr>
                    <m:oMath xmlns:m="http://schemas.openxmlformats.org/officeDocument/2006/math">
                      <m:r>
                        <a:rPr lang="de-DE" i="1" dirty="0">
                          <a:latin typeface="Cambria Math" charset="0"/>
                        </a:rPr>
                        <m:t>2+</m:t>
                      </m:r>
                      <m:r>
                        <a:rPr lang="de-DE" i="1" dirty="0">
                          <a:latin typeface="Cambria Math" charset="0"/>
                          <a:ea typeface="Cambria Math" charset="0"/>
                          <a:cs typeface="Cambria Math" charset="0"/>
                        </a:rPr>
                        <m:t>∎</m:t>
                      </m:r>
                      <m:r>
                        <a:rPr lang="de-DE" i="1" dirty="0">
                          <a:latin typeface="Cambria Math" charset="0"/>
                        </a:rPr>
                        <m:t>=5</m:t>
                      </m:r>
                    </m:oMath>
                  </m:oMathPara>
                </a14:m>
                <a:endParaRPr lang="de-DE" dirty="0"/>
              </a:p>
              <a:p>
                <a:endParaRPr lang="de-DE" dirty="0" smtClean="0"/>
              </a:p>
              <a:p>
                <a:r>
                  <a:rPr lang="de-DE" dirty="0" smtClean="0"/>
                  <a:t>Variable </a:t>
                </a:r>
                <a:r>
                  <a:rPr lang="de-DE" dirty="0"/>
                  <a:t>als Platzhalter in Operatordiagrammen:</a:t>
                </a:r>
              </a:p>
              <a:p>
                <a:pPr marL="56250" indent="0" algn="ctr">
                  <a:buNone/>
                </a:pPr>
                <a14:m>
                  <m:oMathPara xmlns:m="http://schemas.openxmlformats.org/officeDocument/2006/math">
                    <m:oMathParaPr>
                      <m:jc m:val="centerGroup"/>
                    </m:oMathParaPr>
                    <m:oMath xmlns:m="http://schemas.openxmlformats.org/officeDocument/2006/math">
                      <m:r>
                        <a:rPr lang="de-DE" i="1">
                          <a:latin typeface="Cambria Math" charset="0"/>
                          <a:ea typeface="Cambria Math" charset="0"/>
                          <a:cs typeface="Cambria Math" charset="0"/>
                        </a:rPr>
                        <m:t>∎</m:t>
                      </m:r>
                      <m:groupChr>
                        <m:groupChrPr>
                          <m:chr m:val="→"/>
                          <m:vertJc m:val="bot"/>
                          <m:ctrlPr>
                            <a:rPr lang="de-DE" i="1">
                              <a:latin typeface="Cambria Math" panose="02040503050406030204" pitchFamily="18" charset="0"/>
                            </a:rPr>
                          </m:ctrlPr>
                        </m:groupChrPr>
                        <m:e>
                          <m:r>
                            <m:rPr>
                              <m:brk m:alnAt="2"/>
                            </m:rPr>
                            <a:rPr lang="de-DE" i="1">
                              <a:latin typeface="Cambria Math" charset="0"/>
                            </a:rPr>
                            <m:t> </m:t>
                          </m:r>
                          <m:r>
                            <a:rPr lang="de-DE" i="1">
                              <a:latin typeface="Cambria Math" charset="0"/>
                            </a:rPr>
                            <m:t> :2  </m:t>
                          </m:r>
                        </m:e>
                      </m:groupChr>
                      <m:r>
                        <a:rPr lang="de-DE" i="1">
                          <a:latin typeface="Cambria Math" charset="0"/>
                        </a:rPr>
                        <m:t>6</m:t>
                      </m:r>
                    </m:oMath>
                  </m:oMathPara>
                </a14:m>
                <a:endParaRPr lang="de-DE" i="1" dirty="0">
                  <a:latin typeface="Cambria Math" charset="0"/>
                  <a:ea typeface="Cambria Math" charset="0"/>
                  <a:cs typeface="Cambria Math" charset="0"/>
                </a:endParaRPr>
              </a:p>
              <a:p>
                <a:pPr marL="56250" indent="0" algn="ctr">
                  <a:buNone/>
                </a:pPr>
                <a14:m>
                  <m:oMathPara xmlns:m="http://schemas.openxmlformats.org/officeDocument/2006/math">
                    <m:oMathParaPr>
                      <m:jc m:val="centerGroup"/>
                    </m:oMathParaPr>
                    <m:oMath xmlns:m="http://schemas.openxmlformats.org/officeDocument/2006/math">
                      <m:r>
                        <a:rPr lang="de-DE" i="1">
                          <a:latin typeface="Cambria Math" charset="0"/>
                          <a:ea typeface="Cambria Math" charset="0"/>
                          <a:cs typeface="Cambria Math" charset="0"/>
                        </a:rPr>
                        <m:t>4</m:t>
                      </m:r>
                      <m:groupChr>
                        <m:groupChrPr>
                          <m:chr m:val="→"/>
                          <m:vertJc m:val="bot"/>
                          <m:ctrlPr>
                            <a:rPr lang="de-DE" i="1">
                              <a:latin typeface="Cambria Math" panose="02040503050406030204" pitchFamily="18" charset="0"/>
                            </a:rPr>
                          </m:ctrlPr>
                        </m:groupChrPr>
                        <m:e>
                          <m:r>
                            <m:rPr>
                              <m:brk m:alnAt="2"/>
                            </m:rPr>
                            <a:rPr lang="de-DE" i="1">
                              <a:latin typeface="Cambria Math" charset="0"/>
                            </a:rPr>
                            <m:t> </m:t>
                          </m:r>
                          <m:r>
                            <a:rPr lang="de-DE" i="1">
                              <a:latin typeface="Cambria Math" charset="0"/>
                            </a:rPr>
                            <m:t> ⋅</m:t>
                          </m:r>
                          <m:r>
                            <a:rPr lang="de-DE" i="1">
                              <a:latin typeface="Cambria Math" charset="0"/>
                              <a:ea typeface="Cambria Math" charset="0"/>
                              <a:cs typeface="Cambria Math" charset="0"/>
                            </a:rPr>
                            <m:t>∎  </m:t>
                          </m:r>
                        </m:e>
                      </m:groupChr>
                      <m:r>
                        <a:rPr lang="de-DE" i="1">
                          <a:latin typeface="Cambria Math" charset="0"/>
                          <a:ea typeface="Cambria Math" charset="0"/>
                          <a:cs typeface="Cambria Math" charset="0"/>
                        </a:rPr>
                        <m:t>36</m:t>
                      </m:r>
                    </m:oMath>
                  </m:oMathPara>
                </a14:m>
                <a:endParaRPr lang="de-DE" dirty="0"/>
              </a:p>
              <a:p>
                <a:endParaRPr lang="de-DE" dirty="0"/>
              </a:p>
            </p:txBody>
          </p:sp>
        </mc:Choice>
        <mc:Fallback xmlns="">
          <p:sp>
            <p:nvSpPr>
              <p:cNvPr id="7" name="Inhaltsplatzhalter 6"/>
              <p:cNvSpPr>
                <a:spLocks noGrp="1" noRot="1" noChangeAspect="1" noMove="1" noResize="1" noEditPoints="1" noAdjustHandles="1" noChangeArrowheads="1" noChangeShapeType="1" noTextEdit="1"/>
              </p:cNvSpPr>
              <p:nvPr>
                <p:ph idx="1"/>
              </p:nvPr>
            </p:nvSpPr>
            <p:spPr>
              <a:xfrm>
                <a:off x="323528" y="1629072"/>
                <a:ext cx="5431152" cy="4896272"/>
              </a:xfrm>
              <a:blipFill rotWithShape="0">
                <a:blip r:embed="rId3"/>
                <a:stretch>
                  <a:fillRect l="-1010" t="-1619"/>
                </a:stretch>
              </a:blipFill>
            </p:spPr>
            <p:txBody>
              <a:bodyPr/>
              <a:lstStyle/>
              <a:p>
                <a:r>
                  <a:rPr lang="de-DE">
                    <a:noFill/>
                  </a:rPr>
                  <a:t> </a:t>
                </a:r>
              </a:p>
            </p:txBody>
          </p:sp>
        </mc:Fallback>
      </mc:AlternateContent>
      <p:cxnSp>
        <p:nvCxnSpPr>
          <p:cNvPr id="12" name="Gerade Verbindung mit Pfeil 11"/>
          <p:cNvCxnSpPr>
            <a:stCxn id="13" idx="1"/>
          </p:cNvCxnSpPr>
          <p:nvPr/>
        </p:nvCxnSpPr>
        <p:spPr bwMode="auto">
          <a:xfrm flipH="1">
            <a:off x="3563888" y="2169072"/>
            <a:ext cx="2880320"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3" name="Rechteck 12"/>
          <p:cNvSpPr>
            <a:spLocks noChangeAspect="1"/>
          </p:cNvSpPr>
          <p:nvPr/>
        </p:nvSpPr>
        <p:spPr bwMode="auto">
          <a:xfrm>
            <a:off x="6444208" y="1629072"/>
            <a:ext cx="1080000" cy="1080000"/>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Einzelzahl-aspekt / Variable als Unbekannte</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cxnSp>
        <p:nvCxnSpPr>
          <p:cNvPr id="14" name="Gerade Verbindung mit Pfeil 13"/>
          <p:cNvCxnSpPr>
            <a:stCxn id="13" idx="1"/>
          </p:cNvCxnSpPr>
          <p:nvPr/>
        </p:nvCxnSpPr>
        <p:spPr bwMode="auto">
          <a:xfrm flipH="1">
            <a:off x="3635896" y="2169072"/>
            <a:ext cx="2808312" cy="1657873"/>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1" name="Textfeld 10"/>
          <p:cNvSpPr txBox="1"/>
          <p:nvPr/>
        </p:nvSpPr>
        <p:spPr>
          <a:xfrm>
            <a:off x="321066" y="6366388"/>
            <a:ext cx="1147368" cy="246221"/>
          </a:xfrm>
          <a:prstGeom prst="rect">
            <a:avLst/>
          </a:prstGeom>
          <a:noFill/>
        </p:spPr>
        <p:txBody>
          <a:bodyPr wrap="square" rtlCol="0">
            <a:spAutoFit/>
          </a:bodyPr>
          <a:lstStyle/>
          <a:p>
            <a:r>
              <a:rPr lang="de-DE" sz="1000" smtClean="0">
                <a:latin typeface="Calibri" charset="0"/>
                <a:ea typeface="Calibri" charset="0"/>
                <a:cs typeface="Calibri" charset="0"/>
              </a:rPr>
              <a:t>Vgl. </a:t>
            </a:r>
            <a:r>
              <a:rPr lang="de-DE" sz="1000" dirty="0" smtClean="0">
                <a:latin typeface="Calibri" charset="0"/>
                <a:ea typeface="Calibri" charset="0"/>
                <a:cs typeface="Calibri" charset="0"/>
              </a:rPr>
              <a:t>Malle,1993</a:t>
            </a:r>
            <a:endParaRPr lang="de-DE" sz="1000" dirty="0">
              <a:latin typeface="Calibri" charset="0"/>
              <a:ea typeface="Calibri" charset="0"/>
              <a:cs typeface="Calibri" charset="0"/>
            </a:endParaRPr>
          </a:p>
        </p:txBody>
      </p:sp>
      <p:grpSp>
        <p:nvGrpSpPr>
          <p:cNvPr id="18" name="Gruppierung 17"/>
          <p:cNvGrpSpPr/>
          <p:nvPr/>
        </p:nvGrpSpPr>
        <p:grpSpPr>
          <a:xfrm>
            <a:off x="5453721" y="4296414"/>
            <a:ext cx="3294743" cy="2069974"/>
            <a:chOff x="1115616" y="1121761"/>
            <a:chExt cx="2016224" cy="1305800"/>
          </a:xfrm>
        </p:grpSpPr>
        <p:pic>
          <p:nvPicPr>
            <p:cNvPr id="19" name="Bild 18"/>
            <p:cNvPicPr>
              <a:picLocks noChangeAspect="1"/>
            </p:cNvPicPr>
            <p:nvPr/>
          </p:nvPicPr>
          <p:blipFill rotWithShape="1">
            <a:blip r:embed="rId4">
              <a:extLst>
                <a:ext uri="{28A0092B-C50C-407E-A947-70E740481C1C}">
                  <a14:useLocalDpi xmlns:a14="http://schemas.microsoft.com/office/drawing/2010/main" val="0"/>
                </a:ext>
              </a:extLst>
            </a:blip>
            <a:srcRect r="69934" b="90460"/>
            <a:stretch/>
          </p:blipFill>
          <p:spPr>
            <a:xfrm>
              <a:off x="1115616" y="1121761"/>
              <a:ext cx="2016224" cy="389373"/>
            </a:xfrm>
            <a:prstGeom prst="rect">
              <a:avLst/>
            </a:prstGeom>
            <a:ln w="60325">
              <a:noFill/>
            </a:ln>
          </p:spPr>
        </p:pic>
        <p:pic>
          <p:nvPicPr>
            <p:cNvPr id="20" name="Bild 19"/>
            <p:cNvPicPr>
              <a:picLocks noChangeAspect="1"/>
            </p:cNvPicPr>
            <p:nvPr/>
          </p:nvPicPr>
          <p:blipFill rotWithShape="1">
            <a:blip r:embed="rId4">
              <a:extLst>
                <a:ext uri="{28A0092B-C50C-407E-A947-70E740481C1C}">
                  <a14:useLocalDpi xmlns:a14="http://schemas.microsoft.com/office/drawing/2010/main" val="0"/>
                </a:ext>
              </a:extLst>
            </a:blip>
            <a:srcRect t="61747" r="69934" b="20668"/>
            <a:stretch/>
          </p:blipFill>
          <p:spPr>
            <a:xfrm>
              <a:off x="1115616" y="1709827"/>
              <a:ext cx="2016224" cy="717734"/>
            </a:xfrm>
            <a:prstGeom prst="rect">
              <a:avLst/>
            </a:prstGeom>
            <a:ln w="60325">
              <a:noFill/>
            </a:ln>
          </p:spPr>
        </p:pic>
      </p:grpSp>
    </p:spTree>
    <p:extLst>
      <p:ext uri="{BB962C8B-B14F-4D97-AF65-F5344CB8AC3E}">
        <p14:creationId xmlns:p14="http://schemas.microsoft.com/office/powerpoint/2010/main" val="304827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7"/>
          </p:nvPr>
        </p:nvSpPr>
        <p:spPr/>
        <p:txBody>
          <a:bodyPr/>
          <a:lstStyle/>
          <a:p>
            <a:r>
              <a:rPr lang="de-DE" dirty="0" smtClean="0"/>
              <a:t>Wertetabellen und Muster:</a:t>
            </a:r>
            <a:endParaRPr lang="de-DE" dirty="0"/>
          </a:p>
        </p:txBody>
      </p:sp>
      <p:sp>
        <p:nvSpPr>
          <p:cNvPr id="5" name="Titel 4"/>
          <p:cNvSpPr>
            <a:spLocks noGrp="1"/>
          </p:cNvSpPr>
          <p:nvPr>
            <p:ph type="title"/>
          </p:nvPr>
        </p:nvSpPr>
        <p:spPr/>
        <p:txBody>
          <a:bodyPr>
            <a:normAutofit fontScale="90000"/>
          </a:bodyPr>
          <a:lstStyle/>
          <a:p>
            <a:pPr algn="ctr"/>
            <a:r>
              <a:rPr lang="de-DE" dirty="0" smtClean="0"/>
              <a:t>Aufgabenbeispiele aus der Grundschule II</a:t>
            </a:r>
            <a:endParaRPr lang="de-DE" dirty="0"/>
          </a:p>
        </p:txBody>
      </p:sp>
      <p:sp>
        <p:nvSpPr>
          <p:cNvPr id="7" name="Inhaltsplatzhalter 6"/>
          <p:cNvSpPr>
            <a:spLocks noGrp="1"/>
          </p:cNvSpPr>
          <p:nvPr>
            <p:ph idx="1"/>
          </p:nvPr>
        </p:nvSpPr>
        <p:spPr>
          <a:xfrm>
            <a:off x="323528" y="1629072"/>
            <a:ext cx="5431152" cy="4896272"/>
          </a:xfrm>
        </p:spPr>
        <p:txBody>
          <a:bodyPr/>
          <a:lstStyle/>
          <a:p>
            <a:r>
              <a:rPr lang="de-DE" dirty="0" smtClean="0"/>
              <a:t>Erste Wertetabellen mit Hilfe von Operatoren</a:t>
            </a:r>
          </a:p>
          <a:p>
            <a:endParaRPr lang="de-DE" dirty="0" smtClean="0"/>
          </a:p>
          <a:p>
            <a:endParaRPr lang="de-DE" dirty="0"/>
          </a:p>
          <a:p>
            <a:endParaRPr lang="de-DE" dirty="0" smtClean="0"/>
          </a:p>
          <a:p>
            <a:endParaRPr lang="de-DE" dirty="0" smtClean="0"/>
          </a:p>
          <a:p>
            <a:endParaRPr lang="de-DE" dirty="0" smtClean="0"/>
          </a:p>
          <a:p>
            <a:r>
              <a:rPr lang="de-DE" dirty="0" smtClean="0"/>
              <a:t>Erste Folgen mit Hilfe von Mustern</a:t>
            </a:r>
            <a:endParaRPr lang="de-DE" dirty="0"/>
          </a:p>
        </p:txBody>
      </p:sp>
      <p:grpSp>
        <p:nvGrpSpPr>
          <p:cNvPr id="9" name="Gruppierung 8"/>
          <p:cNvGrpSpPr/>
          <p:nvPr/>
        </p:nvGrpSpPr>
        <p:grpSpPr>
          <a:xfrm>
            <a:off x="5453721" y="4296414"/>
            <a:ext cx="3294743" cy="2069974"/>
            <a:chOff x="1115616" y="1121761"/>
            <a:chExt cx="2016224" cy="1305800"/>
          </a:xfrm>
        </p:grpSpPr>
        <p:pic>
          <p:nvPicPr>
            <p:cNvPr id="10" name="Bild 9"/>
            <p:cNvPicPr>
              <a:picLocks noChangeAspect="1"/>
            </p:cNvPicPr>
            <p:nvPr/>
          </p:nvPicPr>
          <p:blipFill rotWithShape="1">
            <a:blip r:embed="rId3">
              <a:extLst>
                <a:ext uri="{28A0092B-C50C-407E-A947-70E740481C1C}">
                  <a14:useLocalDpi xmlns:a14="http://schemas.microsoft.com/office/drawing/2010/main" val="0"/>
                </a:ext>
              </a:extLst>
            </a:blip>
            <a:srcRect r="69934" b="90460"/>
            <a:stretch/>
          </p:blipFill>
          <p:spPr>
            <a:xfrm>
              <a:off x="1115616" y="1121761"/>
              <a:ext cx="2016224" cy="389373"/>
            </a:xfrm>
            <a:prstGeom prst="rect">
              <a:avLst/>
            </a:prstGeom>
            <a:ln w="60325">
              <a:noFill/>
            </a:ln>
          </p:spPr>
        </p:pic>
        <p:pic>
          <p:nvPicPr>
            <p:cNvPr id="11" name="Bild 10"/>
            <p:cNvPicPr>
              <a:picLocks noChangeAspect="1"/>
            </p:cNvPicPr>
            <p:nvPr/>
          </p:nvPicPr>
          <p:blipFill rotWithShape="1">
            <a:blip r:embed="rId3">
              <a:extLst>
                <a:ext uri="{28A0092B-C50C-407E-A947-70E740481C1C}">
                  <a14:useLocalDpi xmlns:a14="http://schemas.microsoft.com/office/drawing/2010/main" val="0"/>
                </a:ext>
              </a:extLst>
            </a:blip>
            <a:srcRect t="61747" r="69934" b="20668"/>
            <a:stretch/>
          </p:blipFill>
          <p:spPr>
            <a:xfrm>
              <a:off x="1115616" y="1709827"/>
              <a:ext cx="2016224" cy="717734"/>
            </a:xfrm>
            <a:prstGeom prst="rect">
              <a:avLst/>
            </a:prstGeom>
            <a:ln w="60325">
              <a:noFill/>
            </a:ln>
          </p:spPr>
        </p:pic>
      </p:grpSp>
      <p:cxnSp>
        <p:nvCxnSpPr>
          <p:cNvPr id="12" name="Gerade Verbindung mit Pfeil 11"/>
          <p:cNvCxnSpPr/>
          <p:nvPr/>
        </p:nvCxnSpPr>
        <p:spPr bwMode="auto">
          <a:xfrm flipH="1">
            <a:off x="3563888" y="2169072"/>
            <a:ext cx="2880320"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mc:AlternateContent xmlns:mc="http://schemas.openxmlformats.org/markup-compatibility/2006" xmlns:a14="http://schemas.microsoft.com/office/drawing/2010/main">
        <mc:Choice Requires="a14">
          <p:graphicFrame>
            <p:nvGraphicFramePr>
              <p:cNvPr id="15" name="Tabelle 14"/>
              <p:cNvGraphicFramePr>
                <a:graphicFrameLocks noGrp="1"/>
              </p:cNvGraphicFramePr>
              <p:nvPr>
                <p:extLst>
                  <p:ext uri="{D42A27DB-BD31-4B8C-83A1-F6EECF244321}">
                    <p14:modId xmlns:p14="http://schemas.microsoft.com/office/powerpoint/2010/main" val="1112056120"/>
                  </p:ext>
                </p:extLst>
              </p:nvPr>
            </p:nvGraphicFramePr>
            <p:xfrm>
              <a:off x="1280420" y="2063340"/>
              <a:ext cx="2088232" cy="1291463"/>
            </p:xfrm>
            <a:graphic>
              <a:graphicData uri="http://schemas.openxmlformats.org/drawingml/2006/table">
                <a:tbl>
                  <a:tblPr firstRow="1" bandRow="1">
                    <a:tableStyleId>{5C22544A-7EE6-4342-B048-85BDC9FD1C3A}</a:tableStyleId>
                  </a:tblPr>
                  <a:tblGrid>
                    <a:gridCol w="1044116">
                      <a:extLst>
                        <a:ext uri="{9D8B030D-6E8A-4147-A177-3AD203B41FA5}">
                          <a16:colId xmlns:a16="http://schemas.microsoft.com/office/drawing/2014/main" val="20000"/>
                        </a:ext>
                      </a:extLst>
                    </a:gridCol>
                    <a:gridCol w="1044116">
                      <a:extLst>
                        <a:ext uri="{9D8B030D-6E8A-4147-A177-3AD203B41FA5}">
                          <a16:colId xmlns:a16="http://schemas.microsoft.com/office/drawing/2014/main" val="20001"/>
                        </a:ext>
                      </a:extLst>
                    </a:gridCol>
                  </a:tblGrid>
                  <a:tr h="258564">
                    <a:tc gridSpan="2">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groupChr>
                                  <m:groupChrPr>
                                    <m:chr m:val="→"/>
                                    <m:vertJc m:val="bot"/>
                                    <m:ctrlPr>
                                      <a:rPr lang="de-DE" sz="1400" b="0" i="1" smtClean="0">
                                        <a:solidFill>
                                          <a:schemeClr val="tx1"/>
                                        </a:solidFill>
                                        <a:latin typeface="Cambria Math" panose="02040503050406030204" pitchFamily="18" charset="0"/>
                                      </a:rPr>
                                    </m:ctrlPr>
                                  </m:groupChrPr>
                                  <m:e>
                                    <m:r>
                                      <m:rPr>
                                        <m:brk m:alnAt="2"/>
                                      </m:rPr>
                                      <a:rPr lang="de-DE" sz="1400" b="0" i="1" smtClean="0">
                                        <a:solidFill>
                                          <a:schemeClr val="tx1"/>
                                        </a:solidFill>
                                        <a:latin typeface="Cambria Math" charset="0"/>
                                      </a:rPr>
                                      <m:t> </m:t>
                                    </m:r>
                                    <m:r>
                                      <a:rPr lang="de-DE" sz="1400" b="0" i="1" smtClean="0">
                                        <a:solidFill>
                                          <a:schemeClr val="tx1"/>
                                        </a:solidFill>
                                        <a:latin typeface="Cambria Math" charset="0"/>
                                      </a:rPr>
                                      <m:t> ⋅4  </m:t>
                                    </m:r>
                                  </m:e>
                                </m:groupChr>
                              </m:oMath>
                            </m:oMathPara>
                          </a14:m>
                          <a:endParaRPr lang="de-DE" sz="1400" b="0" dirty="0" smtClean="0">
                            <a:ea typeface="Cambria Math" charset="0"/>
                            <a:cs typeface="Cambria Math" charset="0"/>
                          </a:endParaRPr>
                        </a:p>
                      </a:txBody>
                      <a:tcPr/>
                    </a:tc>
                    <a:tc hMerge="1">
                      <a:txBody>
                        <a:bodyPr/>
                        <a:lstStyle/>
                        <a:p>
                          <a:endParaRPr lang="de-DE" sz="1400" dirty="0">
                            <a:latin typeface="Calibri" charset="0"/>
                            <a:ea typeface="Calibri" charset="0"/>
                            <a:cs typeface="Calibri" charset="0"/>
                          </a:endParaRPr>
                        </a:p>
                      </a:txBody>
                      <a:tcPr/>
                    </a:tc>
                    <a:extLst>
                      <a:ext uri="{0D108BD9-81ED-4DB2-BD59-A6C34878D82A}">
                        <a16:rowId xmlns:a16="http://schemas.microsoft.com/office/drawing/2014/main" val="10000"/>
                      </a:ext>
                    </a:extLst>
                  </a:tr>
                  <a:tr h="258564">
                    <a:tc>
                      <a:txBody>
                        <a:bodyPr/>
                        <a:lstStyle/>
                        <a:p>
                          <a:pPr algn="ctr"/>
                          <a:r>
                            <a:rPr lang="de-DE" sz="1400" dirty="0" smtClean="0">
                              <a:latin typeface="Calibri" charset="0"/>
                              <a:ea typeface="Calibri" charset="0"/>
                              <a:cs typeface="Calibri" charset="0"/>
                            </a:rPr>
                            <a:t>1</a:t>
                          </a:r>
                          <a:endParaRPr lang="de-DE" sz="1400" dirty="0">
                            <a:latin typeface="Calibri" charset="0"/>
                            <a:ea typeface="Calibri" charset="0"/>
                            <a:cs typeface="Calibri" charset="0"/>
                          </a:endParaRPr>
                        </a:p>
                      </a:txBody>
                      <a:tcPr/>
                    </a:tc>
                    <a:tc>
                      <a:txBody>
                        <a:bodyPr/>
                        <a:lstStyle/>
                        <a:p>
                          <a:endParaRPr lang="de-DE" sz="1400" dirty="0">
                            <a:latin typeface="Calibri" charset="0"/>
                            <a:ea typeface="Calibri" charset="0"/>
                            <a:cs typeface="Calibri" charset="0"/>
                          </a:endParaRPr>
                        </a:p>
                      </a:txBody>
                      <a:tcPr/>
                    </a:tc>
                    <a:extLst>
                      <a:ext uri="{0D108BD9-81ED-4DB2-BD59-A6C34878D82A}">
                        <a16:rowId xmlns:a16="http://schemas.microsoft.com/office/drawing/2014/main" val="10001"/>
                      </a:ext>
                    </a:extLst>
                  </a:tr>
                  <a:tr h="258564">
                    <a:tc>
                      <a:txBody>
                        <a:bodyPr/>
                        <a:lstStyle/>
                        <a:p>
                          <a:pPr algn="ctr"/>
                          <a:r>
                            <a:rPr lang="de-DE" sz="1400" dirty="0" smtClean="0">
                              <a:latin typeface="Calibri" charset="0"/>
                              <a:ea typeface="Calibri" charset="0"/>
                              <a:cs typeface="Calibri" charset="0"/>
                            </a:rPr>
                            <a:t>2</a:t>
                          </a:r>
                          <a:endParaRPr lang="de-DE" sz="1400" dirty="0">
                            <a:latin typeface="Calibri" charset="0"/>
                            <a:ea typeface="Calibri" charset="0"/>
                            <a:cs typeface="Calibri" charset="0"/>
                          </a:endParaRPr>
                        </a:p>
                      </a:txBody>
                      <a:tcPr/>
                    </a:tc>
                    <a:tc>
                      <a:txBody>
                        <a:bodyPr/>
                        <a:lstStyle/>
                        <a:p>
                          <a:endParaRPr lang="de-DE" sz="1400" dirty="0">
                            <a:latin typeface="Calibri" charset="0"/>
                            <a:ea typeface="Calibri" charset="0"/>
                            <a:cs typeface="Calibri" charset="0"/>
                          </a:endParaRPr>
                        </a:p>
                      </a:txBody>
                      <a:tcPr/>
                    </a:tc>
                    <a:extLst>
                      <a:ext uri="{0D108BD9-81ED-4DB2-BD59-A6C34878D82A}">
                        <a16:rowId xmlns:a16="http://schemas.microsoft.com/office/drawing/2014/main" val="10002"/>
                      </a:ext>
                    </a:extLst>
                  </a:tr>
                  <a:tr h="258564">
                    <a:tc>
                      <a:txBody>
                        <a:bodyPr/>
                        <a:lstStyle/>
                        <a:p>
                          <a:pPr algn="ctr"/>
                          <a:r>
                            <a:rPr lang="de-DE" sz="1400" dirty="0" smtClean="0">
                              <a:latin typeface="Calibri" charset="0"/>
                              <a:ea typeface="Calibri" charset="0"/>
                              <a:cs typeface="Calibri" charset="0"/>
                            </a:rPr>
                            <a:t>3</a:t>
                          </a:r>
                          <a:endParaRPr lang="de-DE" sz="1400" dirty="0">
                            <a:latin typeface="Calibri" charset="0"/>
                            <a:ea typeface="Calibri" charset="0"/>
                            <a:cs typeface="Calibri" charset="0"/>
                          </a:endParaRPr>
                        </a:p>
                      </a:txBody>
                      <a:tcPr/>
                    </a:tc>
                    <a:tc>
                      <a:txBody>
                        <a:bodyPr/>
                        <a:lstStyle/>
                        <a:p>
                          <a:endParaRPr lang="de-DE" sz="1400" dirty="0">
                            <a:latin typeface="Calibri" charset="0"/>
                            <a:ea typeface="Calibri" charset="0"/>
                            <a:cs typeface="Calibri" charset="0"/>
                          </a:endParaRPr>
                        </a:p>
                      </a:txBody>
                      <a:tcPr/>
                    </a:tc>
                    <a:extLst>
                      <a:ext uri="{0D108BD9-81ED-4DB2-BD59-A6C34878D82A}">
                        <a16:rowId xmlns:a16="http://schemas.microsoft.com/office/drawing/2014/main" val="10003"/>
                      </a:ext>
                    </a:extLst>
                  </a:tr>
                </a:tbl>
              </a:graphicData>
            </a:graphic>
          </p:graphicFrame>
        </mc:Choice>
        <mc:Fallback xmlns="">
          <p:graphicFrame>
            <p:nvGraphicFramePr>
              <p:cNvPr id="15" name="Tabelle 14"/>
              <p:cNvGraphicFramePr>
                <a:graphicFrameLocks noGrp="1"/>
              </p:cNvGraphicFramePr>
              <p:nvPr>
                <p:extLst>
                  <p:ext uri="{D42A27DB-BD31-4B8C-83A1-F6EECF244321}">
                    <p14:modId xmlns:p14="http://schemas.microsoft.com/office/powerpoint/2010/main" val="1112056120"/>
                  </p:ext>
                </p:extLst>
              </p:nvPr>
            </p:nvGraphicFramePr>
            <p:xfrm>
              <a:off x="1280420" y="2063340"/>
              <a:ext cx="2088232" cy="1291463"/>
            </p:xfrm>
            <a:graphic>
              <a:graphicData uri="http://schemas.openxmlformats.org/drawingml/2006/table">
                <a:tbl>
                  <a:tblPr firstRow="1" bandRow="1">
                    <a:tableStyleId>{5C22544A-7EE6-4342-B048-85BDC9FD1C3A}</a:tableStyleId>
                  </a:tblPr>
                  <a:tblGrid>
                    <a:gridCol w="1044116"/>
                    <a:gridCol w="1044116"/>
                  </a:tblGrid>
                  <a:tr h="377063">
                    <a:tc gridSpan="2">
                      <a:txBody>
                        <a:bodyPr/>
                        <a:lstStyle/>
                        <a:p>
                          <a:endParaRPr lang="de-DE"/>
                        </a:p>
                      </a:txBody>
                      <a:tcPr>
                        <a:blipFill rotWithShape="0">
                          <a:blip r:embed="rId4"/>
                          <a:stretch>
                            <a:fillRect l="-292" t="-50000" r="-1166" b="-259677"/>
                          </a:stretch>
                        </a:blipFill>
                      </a:tcPr>
                    </a:tc>
                    <a:tc hMerge="1">
                      <a:txBody>
                        <a:bodyPr/>
                        <a:lstStyle/>
                        <a:p>
                          <a:endParaRPr lang="de-DE" sz="1400" dirty="0">
                            <a:latin typeface="Calibri" charset="0"/>
                            <a:ea typeface="Calibri" charset="0"/>
                            <a:cs typeface="Calibri" charset="0"/>
                          </a:endParaRPr>
                        </a:p>
                      </a:txBody>
                      <a:tcPr/>
                    </a:tc>
                  </a:tr>
                  <a:tr h="304800">
                    <a:tc>
                      <a:txBody>
                        <a:bodyPr/>
                        <a:lstStyle/>
                        <a:p>
                          <a:pPr algn="ctr"/>
                          <a:r>
                            <a:rPr lang="de-DE" sz="1400" dirty="0" smtClean="0">
                              <a:latin typeface="Calibri" charset="0"/>
                              <a:ea typeface="Calibri" charset="0"/>
                              <a:cs typeface="Calibri" charset="0"/>
                            </a:rPr>
                            <a:t>1</a:t>
                          </a:r>
                          <a:endParaRPr lang="de-DE" sz="1400" dirty="0">
                            <a:latin typeface="Calibri" charset="0"/>
                            <a:ea typeface="Calibri" charset="0"/>
                            <a:cs typeface="Calibri" charset="0"/>
                          </a:endParaRPr>
                        </a:p>
                      </a:txBody>
                      <a:tcPr/>
                    </a:tc>
                    <a:tc>
                      <a:txBody>
                        <a:bodyPr/>
                        <a:lstStyle/>
                        <a:p>
                          <a:endParaRPr lang="de-DE" sz="1400" dirty="0">
                            <a:latin typeface="Calibri" charset="0"/>
                            <a:ea typeface="Calibri" charset="0"/>
                            <a:cs typeface="Calibri" charset="0"/>
                          </a:endParaRPr>
                        </a:p>
                      </a:txBody>
                      <a:tcPr/>
                    </a:tc>
                  </a:tr>
                  <a:tr h="304800">
                    <a:tc>
                      <a:txBody>
                        <a:bodyPr/>
                        <a:lstStyle/>
                        <a:p>
                          <a:pPr algn="ctr"/>
                          <a:r>
                            <a:rPr lang="de-DE" sz="1400" dirty="0" smtClean="0">
                              <a:latin typeface="Calibri" charset="0"/>
                              <a:ea typeface="Calibri" charset="0"/>
                              <a:cs typeface="Calibri" charset="0"/>
                            </a:rPr>
                            <a:t>2</a:t>
                          </a:r>
                          <a:endParaRPr lang="de-DE" sz="1400" dirty="0">
                            <a:latin typeface="Calibri" charset="0"/>
                            <a:ea typeface="Calibri" charset="0"/>
                            <a:cs typeface="Calibri" charset="0"/>
                          </a:endParaRPr>
                        </a:p>
                      </a:txBody>
                      <a:tcPr/>
                    </a:tc>
                    <a:tc>
                      <a:txBody>
                        <a:bodyPr/>
                        <a:lstStyle/>
                        <a:p>
                          <a:endParaRPr lang="de-DE" sz="1400" dirty="0">
                            <a:latin typeface="Calibri" charset="0"/>
                            <a:ea typeface="Calibri" charset="0"/>
                            <a:cs typeface="Calibri" charset="0"/>
                          </a:endParaRPr>
                        </a:p>
                      </a:txBody>
                      <a:tcPr/>
                    </a:tc>
                  </a:tr>
                  <a:tr h="304800">
                    <a:tc>
                      <a:txBody>
                        <a:bodyPr/>
                        <a:lstStyle/>
                        <a:p>
                          <a:pPr algn="ctr"/>
                          <a:r>
                            <a:rPr lang="de-DE" sz="1400" dirty="0" smtClean="0">
                              <a:latin typeface="Calibri" charset="0"/>
                              <a:ea typeface="Calibri" charset="0"/>
                              <a:cs typeface="Calibri" charset="0"/>
                            </a:rPr>
                            <a:t>3</a:t>
                          </a:r>
                          <a:endParaRPr lang="de-DE" sz="1400" dirty="0">
                            <a:latin typeface="Calibri" charset="0"/>
                            <a:ea typeface="Calibri" charset="0"/>
                            <a:cs typeface="Calibri" charset="0"/>
                          </a:endParaRPr>
                        </a:p>
                      </a:txBody>
                      <a:tcPr/>
                    </a:tc>
                    <a:tc>
                      <a:txBody>
                        <a:bodyPr/>
                        <a:lstStyle/>
                        <a:p>
                          <a:endParaRPr lang="de-DE" sz="1400" dirty="0">
                            <a:latin typeface="Calibri" charset="0"/>
                            <a:ea typeface="Calibri" charset="0"/>
                            <a:cs typeface="Calibri" charset="0"/>
                          </a:endParaRPr>
                        </a:p>
                      </a:txBody>
                      <a:tcPr/>
                    </a:tc>
                  </a:tr>
                </a:tbl>
              </a:graphicData>
            </a:graphic>
          </p:graphicFrame>
        </mc:Fallback>
      </mc:AlternateContent>
      <p:sp>
        <p:nvSpPr>
          <p:cNvPr id="16" name="Rechteck 15"/>
          <p:cNvSpPr>
            <a:spLocks noChangeAspect="1"/>
          </p:cNvSpPr>
          <p:nvPr/>
        </p:nvSpPr>
        <p:spPr bwMode="auto">
          <a:xfrm>
            <a:off x="6428570" y="1595892"/>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smtClean="0">
                <a:latin typeface="Calibri" charset="0"/>
                <a:ea typeface="Calibri" charset="0"/>
                <a:cs typeface="Calibri" charset="0"/>
              </a:rPr>
              <a:t>Vorbereitung:</a:t>
            </a:r>
            <a:endParaRPr kumimoji="0" lang="de-DE" sz="1300" b="0" i="1" u="none" strike="noStrike" cap="none" normalizeH="0" baseline="0" smtClean="0">
              <a:ln>
                <a:noFill/>
              </a:ln>
              <a:solidFill>
                <a:schemeClr val="tx1"/>
              </a:solidFill>
              <a:effectLst/>
              <a:latin typeface="Calibri" charset="0"/>
              <a:ea typeface="Calibri" charset="0"/>
              <a:cs typeface="Calibri"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baseline="0" dirty="0" smtClean="0">
                <a:ln>
                  <a:noFill/>
                </a:ln>
                <a:solidFill>
                  <a:schemeClr val="tx1"/>
                </a:solidFill>
                <a:effectLst/>
                <a:latin typeface="Calibri" charset="0"/>
                <a:ea typeface="Calibri" charset="0"/>
                <a:cs typeface="Calibri" charset="0"/>
              </a:rPr>
              <a:t>Einsetzungs-</a:t>
            </a:r>
          </a:p>
          <a:p>
            <a:pPr marL="0" marR="0" indent="0" algn="ctr" defTabSz="914400" rtl="0" eaLnBrk="0" fontAlgn="base" latinLnBrk="0" hangingPunct="0">
              <a:lnSpc>
                <a:spcPct val="100000"/>
              </a:lnSpc>
              <a:spcBef>
                <a:spcPct val="0"/>
              </a:spcBef>
              <a:spcAft>
                <a:spcPct val="0"/>
              </a:spcAft>
              <a:buClrTx/>
              <a:buSzTx/>
              <a:buFontTx/>
              <a:buNone/>
              <a:tabLst/>
            </a:pPr>
            <a:r>
              <a:rPr lang="de-DE" sz="1300" i="1" dirty="0" err="1" smtClean="0">
                <a:latin typeface="Calibri" charset="0"/>
                <a:ea typeface="Calibri" charset="0"/>
                <a:cs typeface="Calibri" charset="0"/>
              </a:rPr>
              <a:t>aspekt</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17" name="Rechteck 16"/>
          <p:cNvSpPr>
            <a:spLocks noChangeAspect="1"/>
          </p:cNvSpPr>
          <p:nvPr/>
        </p:nvSpPr>
        <p:spPr bwMode="auto">
          <a:xfrm>
            <a:off x="6428569" y="2930737"/>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Vorbereitung:</a:t>
            </a:r>
            <a:endParaRPr kumimoji="0" lang="de-DE" sz="1300" b="0" i="1" u="none" strike="noStrike" cap="none" normalizeH="0" baseline="0" dirty="0" smtClean="0">
              <a:ln>
                <a:noFill/>
              </a:ln>
              <a:solidFill>
                <a:schemeClr val="tx1"/>
              </a:solidFill>
              <a:effectLst/>
              <a:latin typeface="Calibri" charset="0"/>
              <a:ea typeface="Calibri" charset="0"/>
              <a:cs typeface="Calibri"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baseline="0" dirty="0" err="1" smtClean="0">
                <a:ln>
                  <a:noFill/>
                </a:ln>
                <a:solidFill>
                  <a:schemeClr val="tx1"/>
                </a:solidFill>
                <a:effectLst/>
                <a:latin typeface="Calibri" charset="0"/>
                <a:ea typeface="Calibri" charset="0"/>
                <a:cs typeface="Calibri" charset="0"/>
              </a:rPr>
              <a:t>Veränder-lichenaspekt</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18" name="Textfeld 17"/>
          <p:cNvSpPr txBox="1"/>
          <p:nvPr/>
        </p:nvSpPr>
        <p:spPr>
          <a:xfrm>
            <a:off x="4195661" y="2204864"/>
            <a:ext cx="1339765" cy="738664"/>
          </a:xfrm>
          <a:prstGeom prst="rect">
            <a:avLst/>
          </a:prstGeom>
          <a:noFill/>
        </p:spPr>
        <p:txBody>
          <a:bodyPr wrap="square" rtlCol="0">
            <a:spAutoFit/>
          </a:bodyPr>
          <a:lstStyle/>
          <a:p>
            <a:pPr algn="ctr"/>
            <a:r>
              <a:rPr lang="de-DE" sz="1400" dirty="0" smtClean="0">
                <a:latin typeface="Calibri" charset="0"/>
                <a:ea typeface="Calibri" charset="0"/>
                <a:cs typeface="Calibri" charset="0"/>
              </a:rPr>
              <a:t>Jede Zahl wird </a:t>
            </a:r>
            <a:r>
              <a:rPr lang="de-DE" sz="1400" smtClean="0">
                <a:latin typeface="Calibri" charset="0"/>
                <a:ea typeface="Calibri" charset="0"/>
                <a:cs typeface="Calibri" charset="0"/>
              </a:rPr>
              <a:t>nacheinander eingesetzt.</a:t>
            </a:r>
            <a:endParaRPr lang="de-DE" sz="1400">
              <a:latin typeface="Calibri" charset="0"/>
              <a:ea typeface="Calibri" charset="0"/>
              <a:cs typeface="Calibri" charset="0"/>
            </a:endParaRPr>
          </a:p>
        </p:txBody>
      </p:sp>
      <p:cxnSp>
        <p:nvCxnSpPr>
          <p:cNvPr id="19" name="Gerade Verbindung mit Pfeil 18"/>
          <p:cNvCxnSpPr>
            <a:stCxn id="17" idx="1"/>
          </p:cNvCxnSpPr>
          <p:nvPr/>
        </p:nvCxnSpPr>
        <p:spPr bwMode="auto">
          <a:xfrm flipH="1" flipV="1">
            <a:off x="3563888" y="3239811"/>
            <a:ext cx="2864681" cy="28761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20" name="Textfeld 19"/>
          <p:cNvSpPr txBox="1"/>
          <p:nvPr/>
        </p:nvSpPr>
        <p:spPr>
          <a:xfrm>
            <a:off x="4211960" y="3481844"/>
            <a:ext cx="1506697" cy="523220"/>
          </a:xfrm>
          <a:prstGeom prst="rect">
            <a:avLst/>
          </a:prstGeom>
          <a:noFill/>
        </p:spPr>
        <p:txBody>
          <a:bodyPr wrap="square" rtlCol="0">
            <a:spAutoFit/>
          </a:bodyPr>
          <a:lstStyle/>
          <a:p>
            <a:pPr algn="ctr"/>
            <a:r>
              <a:rPr lang="de-DE" sz="1400" dirty="0" smtClean="0">
                <a:latin typeface="Calibri" charset="0"/>
                <a:ea typeface="Calibri" charset="0"/>
                <a:cs typeface="Calibri" charset="0"/>
              </a:rPr>
              <a:t>Eine Zahlenfolge wird fortgesetzt.</a:t>
            </a:r>
            <a:endParaRPr lang="de-DE" sz="1400" dirty="0">
              <a:latin typeface="Calibri" charset="0"/>
              <a:ea typeface="Calibri" charset="0"/>
              <a:cs typeface="Calibri" charset="0"/>
            </a:endParaRPr>
          </a:p>
        </p:txBody>
      </p:sp>
      <p:pic>
        <p:nvPicPr>
          <p:cNvPr id="21" name="Bild 20"/>
          <p:cNvPicPr>
            <a:picLocks noChangeAspect="1"/>
          </p:cNvPicPr>
          <p:nvPr/>
        </p:nvPicPr>
        <p:blipFill>
          <a:blip r:embed="rId5"/>
          <a:stretch>
            <a:fillRect/>
          </a:stretch>
        </p:blipFill>
        <p:spPr>
          <a:xfrm>
            <a:off x="2339482" y="4913654"/>
            <a:ext cx="871263" cy="1151312"/>
          </a:xfrm>
          <a:prstGeom prst="rect">
            <a:avLst/>
          </a:prstGeom>
        </p:spPr>
      </p:pic>
      <p:cxnSp>
        <p:nvCxnSpPr>
          <p:cNvPr id="22" name="Gerade Verbindung mit Pfeil 21"/>
          <p:cNvCxnSpPr>
            <a:stCxn id="17" idx="1"/>
          </p:cNvCxnSpPr>
          <p:nvPr/>
        </p:nvCxnSpPr>
        <p:spPr bwMode="auto">
          <a:xfrm flipH="1">
            <a:off x="3707904" y="3527425"/>
            <a:ext cx="2720665" cy="1794606"/>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23" name="Textfeld 22"/>
          <p:cNvSpPr txBox="1"/>
          <p:nvPr/>
        </p:nvSpPr>
        <p:spPr>
          <a:xfrm>
            <a:off x="321066" y="6366388"/>
            <a:ext cx="1147368" cy="246221"/>
          </a:xfrm>
          <a:prstGeom prst="rect">
            <a:avLst/>
          </a:prstGeom>
          <a:noFill/>
        </p:spPr>
        <p:txBody>
          <a:bodyPr wrap="square" rtlCol="0">
            <a:spAutoFit/>
          </a:bodyPr>
          <a:lstStyle/>
          <a:p>
            <a:r>
              <a:rPr lang="de-DE" sz="1000" smtClean="0">
                <a:latin typeface="Calibri" charset="0"/>
                <a:ea typeface="Calibri" charset="0"/>
                <a:cs typeface="Calibri" charset="0"/>
              </a:rPr>
              <a:t>Vgl. </a:t>
            </a:r>
            <a:r>
              <a:rPr lang="de-DE" sz="1000" dirty="0" smtClean="0">
                <a:latin typeface="Calibri" charset="0"/>
                <a:ea typeface="Calibri" charset="0"/>
                <a:cs typeface="Calibri" charset="0"/>
              </a:rPr>
              <a:t>Malle,1993</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822600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p:cNvSpPr>
            <a:spLocks noGrp="1"/>
          </p:cNvSpPr>
          <p:nvPr>
            <p:ph idx="17"/>
          </p:nvPr>
        </p:nvSpPr>
        <p:spPr/>
        <p:txBody>
          <a:bodyPr/>
          <a:lstStyle/>
          <a:p>
            <a:r>
              <a:rPr lang="de-DE" dirty="0"/>
              <a:t>Modellieren mit Zahlen: Zahlen bekommen eine zusätzliche Bedeutung</a:t>
            </a:r>
          </a:p>
        </p:txBody>
      </p:sp>
      <p:sp>
        <p:nvSpPr>
          <p:cNvPr id="3" name="Titel 2"/>
          <p:cNvSpPr>
            <a:spLocks noGrp="1"/>
          </p:cNvSpPr>
          <p:nvPr>
            <p:ph type="title"/>
          </p:nvPr>
        </p:nvSpPr>
        <p:spPr/>
        <p:txBody>
          <a:bodyPr>
            <a:noAutofit/>
          </a:bodyPr>
          <a:lstStyle/>
          <a:p>
            <a:pPr algn="ctr"/>
            <a:r>
              <a:rPr lang="de-DE" sz="2500" dirty="0" smtClean="0"/>
              <a:t>Aufgabenbeispiele aus dem Doppeljahrgang 5/6 I</a:t>
            </a:r>
            <a:endParaRPr lang="de-DE" sz="2500" dirty="0"/>
          </a:p>
        </p:txBody>
      </p:sp>
      <p:pic>
        <p:nvPicPr>
          <p:cNvPr id="4" name="Bild 3"/>
          <p:cNvPicPr>
            <a:picLocks noChangeAspect="1"/>
          </p:cNvPicPr>
          <p:nvPr/>
        </p:nvPicPr>
        <p:blipFill rotWithShape="1">
          <a:blip r:embed="rId3">
            <a:extLst>
              <a:ext uri="{28A0092B-C50C-407E-A947-70E740481C1C}">
                <a14:useLocalDpi xmlns:a14="http://schemas.microsoft.com/office/drawing/2010/main" val="0"/>
              </a:ext>
            </a:extLst>
          </a:blip>
          <a:srcRect l="4564" t="14028" r="52361" b="62129"/>
          <a:stretch/>
        </p:blipFill>
        <p:spPr>
          <a:xfrm>
            <a:off x="1251438" y="1548373"/>
            <a:ext cx="6584858" cy="2577084"/>
          </a:xfrm>
          <a:prstGeom prst="rect">
            <a:avLst/>
          </a:prstGeom>
        </p:spPr>
      </p:pic>
      <p:sp>
        <p:nvSpPr>
          <p:cNvPr id="8" name="Textfeld 7"/>
          <p:cNvSpPr txBox="1"/>
          <p:nvPr/>
        </p:nvSpPr>
        <p:spPr>
          <a:xfrm>
            <a:off x="1115616" y="4166700"/>
            <a:ext cx="2736304" cy="246221"/>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20</a:t>
            </a:r>
            <a:endParaRPr lang="de-DE" sz="1000" dirty="0">
              <a:latin typeface="Calibri" charset="0"/>
              <a:ea typeface="Calibri" charset="0"/>
              <a:cs typeface="Calibri" charset="0"/>
            </a:endParaRPr>
          </a:p>
        </p:txBody>
      </p:sp>
      <p:pic>
        <p:nvPicPr>
          <p:cNvPr id="11" name="Bild 10"/>
          <p:cNvPicPr>
            <a:picLocks noChangeAspect="1"/>
          </p:cNvPicPr>
          <p:nvPr/>
        </p:nvPicPr>
        <p:blipFill rotWithShape="1">
          <a:blip r:embed="rId4">
            <a:extLst>
              <a:ext uri="{28A0092B-C50C-407E-A947-70E740481C1C}">
                <a14:useLocalDpi xmlns:a14="http://schemas.microsoft.com/office/drawing/2010/main" val="0"/>
              </a:ext>
            </a:extLst>
          </a:blip>
          <a:srcRect l="28361" t="1330" r="35979" b="46522"/>
          <a:stretch/>
        </p:blipFill>
        <p:spPr>
          <a:xfrm>
            <a:off x="6350747" y="4365104"/>
            <a:ext cx="2391394" cy="2128480"/>
          </a:xfrm>
          <a:prstGeom prst="rect">
            <a:avLst/>
          </a:prstGeom>
        </p:spPr>
      </p:pic>
      <p:sp>
        <p:nvSpPr>
          <p:cNvPr id="14" name="Textfeld 13"/>
          <p:cNvSpPr txBox="1"/>
          <p:nvPr/>
        </p:nvSpPr>
        <p:spPr>
          <a:xfrm>
            <a:off x="755576" y="5589239"/>
            <a:ext cx="5328592" cy="790581"/>
          </a:xfrm>
          <a:prstGeom prst="rect">
            <a:avLst/>
          </a:prstGeom>
          <a:solidFill>
            <a:schemeClr val="accent1">
              <a:alpha val="25000"/>
            </a:schemeClr>
          </a:solidFill>
        </p:spPr>
        <p:txBody>
          <a:bodyPr wrap="square" rtlCol="0" anchor="ctr" anchorCtr="1">
            <a:noAutofit/>
          </a:bodyPr>
          <a:lstStyle/>
          <a:p>
            <a:r>
              <a:rPr lang="de-DE" sz="1600" dirty="0" smtClean="0">
                <a:latin typeface="Calibri" charset="0"/>
                <a:ea typeface="Calibri" charset="0"/>
                <a:cs typeface="Calibri" charset="0"/>
              </a:rPr>
              <a:t>Wie könnten Schülerinnen und Schüler hier </a:t>
            </a:r>
            <a:r>
              <a:rPr lang="de-DE" sz="1600" smtClean="0">
                <a:latin typeface="Calibri" charset="0"/>
                <a:ea typeface="Calibri" charset="0"/>
                <a:cs typeface="Calibri" charset="0"/>
              </a:rPr>
              <a:t>vorgehen?</a:t>
            </a:r>
            <a:endParaRPr lang="de-DE" sz="1600" dirty="0" smtClean="0">
              <a:latin typeface="Calibri" charset="0"/>
              <a:ea typeface="Calibri" charset="0"/>
              <a:cs typeface="Calibri" charset="0"/>
            </a:endParaRPr>
          </a:p>
        </p:txBody>
      </p:sp>
      <p:sp>
        <p:nvSpPr>
          <p:cNvPr id="15" name="Abgerundetes Rechteck 14"/>
          <p:cNvSpPr/>
          <p:nvPr/>
        </p:nvSpPr>
        <p:spPr bwMode="auto">
          <a:xfrm>
            <a:off x="539552" y="5013176"/>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Überlegen Sie!</a:t>
            </a:r>
            <a:endParaRPr lang="de-DE" sz="1800" b="1" dirty="0">
              <a:latin typeface="Calibri"/>
              <a:cs typeface="Calibri"/>
            </a:endParaRPr>
          </a:p>
        </p:txBody>
      </p:sp>
    </p:spTree>
    <p:extLst>
      <p:ext uri="{BB962C8B-B14F-4D97-AF65-F5344CB8AC3E}">
        <p14:creationId xmlns:p14="http://schemas.microsoft.com/office/powerpoint/2010/main" val="173494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p:cNvSpPr>
            <a:spLocks noGrp="1"/>
          </p:cNvSpPr>
          <p:nvPr>
            <p:ph idx="17"/>
          </p:nvPr>
        </p:nvSpPr>
        <p:spPr/>
        <p:txBody>
          <a:bodyPr/>
          <a:lstStyle/>
          <a:p>
            <a:r>
              <a:rPr lang="de-DE" dirty="0"/>
              <a:t>Modellieren mit Zahlen: Zahlen bekommen eine zusätzliche Bedeutung</a:t>
            </a:r>
          </a:p>
        </p:txBody>
      </p:sp>
      <p:sp>
        <p:nvSpPr>
          <p:cNvPr id="3" name="Titel 2"/>
          <p:cNvSpPr>
            <a:spLocks noGrp="1"/>
          </p:cNvSpPr>
          <p:nvPr>
            <p:ph type="title"/>
          </p:nvPr>
        </p:nvSpPr>
        <p:spPr/>
        <p:txBody>
          <a:bodyPr>
            <a:noAutofit/>
          </a:bodyPr>
          <a:lstStyle/>
          <a:p>
            <a:pPr algn="ctr"/>
            <a:r>
              <a:rPr lang="de-DE" sz="2500" dirty="0"/>
              <a:t>Aufgabenbeispiele aus dem Doppeljahrgang 5/6 I</a:t>
            </a:r>
          </a:p>
        </p:txBody>
      </p:sp>
      <p:pic>
        <p:nvPicPr>
          <p:cNvPr id="4" name="Bild 3"/>
          <p:cNvPicPr>
            <a:picLocks noChangeAspect="1"/>
          </p:cNvPicPr>
          <p:nvPr/>
        </p:nvPicPr>
        <p:blipFill rotWithShape="1">
          <a:blip r:embed="rId3">
            <a:extLst>
              <a:ext uri="{28A0092B-C50C-407E-A947-70E740481C1C}">
                <a14:useLocalDpi xmlns:a14="http://schemas.microsoft.com/office/drawing/2010/main" val="0"/>
              </a:ext>
            </a:extLst>
          </a:blip>
          <a:srcRect l="4564" t="14028" r="52361" b="62129"/>
          <a:stretch/>
        </p:blipFill>
        <p:spPr>
          <a:xfrm>
            <a:off x="1251438" y="1548373"/>
            <a:ext cx="6584858" cy="2577084"/>
          </a:xfrm>
          <a:prstGeom prst="rect">
            <a:avLst/>
          </a:prstGeom>
        </p:spPr>
      </p:pic>
      <mc:AlternateContent xmlns:mc="http://schemas.openxmlformats.org/markup-compatibility/2006" xmlns:a14="http://schemas.microsoft.com/office/drawing/2010/main">
        <mc:Choice Requires="a14">
          <p:sp>
            <p:nvSpPr>
              <p:cNvPr id="9" name="Textfeld 8"/>
              <p:cNvSpPr txBox="1"/>
              <p:nvPr/>
            </p:nvSpPr>
            <p:spPr>
              <a:xfrm>
                <a:off x="1148480" y="5786680"/>
                <a:ext cx="3401572" cy="738664"/>
              </a:xfrm>
              <a:prstGeom prst="rect">
                <a:avLst/>
              </a:prstGeom>
              <a:noFill/>
            </p:spPr>
            <p:txBody>
              <a:bodyPr wrap="none" lIns="0" tIns="0" rIns="0" bIns="0" rtlCol="0">
                <a:spAutoFit/>
              </a:bodyPr>
              <a:lstStyle/>
              <a:p>
                <a:r>
                  <a:rPr lang="de-DE" sz="2000" b="0" i="1" dirty="0" smtClean="0">
                    <a:latin typeface="Cambria Math" charset="0"/>
                  </a:rPr>
                  <a:t>Schätzung über Einwohnerzahl</a:t>
                </a:r>
              </a:p>
              <a:p>
                <a:endParaRPr lang="de-DE" sz="800" b="0" i="1" dirty="0" smtClean="0">
                  <a:latin typeface="Cambria Math" charset="0"/>
                </a:endParaRPr>
              </a:p>
              <a:p>
                <a14:m>
                  <m:oMath xmlns:m="http://schemas.openxmlformats.org/officeDocument/2006/math">
                    <m:r>
                      <a:rPr lang="de-DE" sz="2000" b="0" i="1" smtClean="0">
                        <a:latin typeface="Cambria Math" charset="0"/>
                      </a:rPr>
                      <m:t>217500⋅5 : 60</m:t>
                    </m:r>
                  </m:oMath>
                </a14:m>
                <a:r>
                  <a:rPr lang="de-DE" sz="2000" b="0" dirty="0" smtClean="0">
                    <a:latin typeface="Cambria Math" charset="0"/>
                  </a:rPr>
                  <a:t> </a:t>
                </a:r>
                <a14:m>
                  <m:oMath xmlns:m="http://schemas.openxmlformats.org/officeDocument/2006/math">
                    <m:r>
                      <a:rPr lang="de-DE" sz="2000" b="0" i="1" smtClean="0">
                        <a:latin typeface="Cambria Math" charset="0"/>
                      </a:rPr>
                      <m:t>=36300</m:t>
                    </m:r>
                  </m:oMath>
                </a14:m>
                <a:endParaRPr lang="de-DE" sz="2000" dirty="0"/>
              </a:p>
            </p:txBody>
          </p:sp>
        </mc:Choice>
        <mc:Fallback xmlns="">
          <p:sp>
            <p:nvSpPr>
              <p:cNvPr id="9" name="Textfeld 8"/>
              <p:cNvSpPr txBox="1">
                <a:spLocks noRot="1" noChangeAspect="1" noMove="1" noResize="1" noEditPoints="1" noAdjustHandles="1" noChangeArrowheads="1" noChangeShapeType="1" noTextEdit="1"/>
              </p:cNvSpPr>
              <p:nvPr/>
            </p:nvSpPr>
            <p:spPr>
              <a:xfrm>
                <a:off x="1148480" y="5786680"/>
                <a:ext cx="3401572" cy="738664"/>
              </a:xfrm>
              <a:prstGeom prst="rect">
                <a:avLst/>
              </a:prstGeom>
              <a:blipFill rotWithShape="0">
                <a:blip r:embed="rId4"/>
                <a:stretch>
                  <a:fillRect l="-4480" t="-10744" r="-3943" b="-760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0" name="Textfeld 9"/>
              <p:cNvSpPr txBox="1"/>
              <p:nvPr/>
            </p:nvSpPr>
            <p:spPr>
              <a:xfrm>
                <a:off x="1124623" y="4537006"/>
                <a:ext cx="4281044" cy="969496"/>
              </a:xfrm>
              <a:prstGeom prst="rect">
                <a:avLst/>
              </a:prstGeom>
              <a:noFill/>
            </p:spPr>
            <p:txBody>
              <a:bodyPr wrap="none" lIns="0" tIns="0" rIns="0" bIns="0" rtlCol="0">
                <a:spAutoFit/>
              </a:bodyPr>
              <a:lstStyle/>
              <a:p>
                <a:r>
                  <a:rPr lang="de-DE" sz="2000" b="0" i="1" dirty="0" smtClean="0">
                    <a:latin typeface="Cambria Math" charset="0"/>
                  </a:rPr>
                  <a:t>Schätzung über Leerungen pro Team</a:t>
                </a:r>
              </a:p>
              <a:p>
                <a:pPr algn="ctr"/>
                <a:r>
                  <a:rPr lang="de-DE" sz="1500" i="1" dirty="0" smtClean="0">
                    <a:latin typeface="Cambria Math" charset="0"/>
                  </a:rPr>
                  <a:t>(Hier als Term. </a:t>
                </a:r>
                <a:r>
                  <a:rPr lang="de-DE" sz="1500" i="1" dirty="0" err="1" smtClean="0">
                    <a:latin typeface="Cambria Math" charset="0"/>
                  </a:rPr>
                  <a:t>SuS</a:t>
                </a:r>
                <a:r>
                  <a:rPr lang="de-DE" sz="1500" i="1" dirty="0" smtClean="0">
                    <a:latin typeface="Cambria Math" charset="0"/>
                  </a:rPr>
                  <a:t> rechnen in mehreren Schritten.)</a:t>
                </a:r>
              </a:p>
              <a:p>
                <a:pPr algn="ctr"/>
                <a:endParaRPr lang="de-DE" sz="800" b="0" i="1" dirty="0" smtClean="0">
                  <a:latin typeface="Cambria Math" charset="0"/>
                </a:endParaRPr>
              </a:p>
              <a:p>
                <a14:m>
                  <m:oMath xmlns:m="http://schemas.openxmlformats.org/officeDocument/2006/math">
                    <m:r>
                      <a:rPr lang="de-DE" sz="2000" b="0" i="1" smtClean="0">
                        <a:latin typeface="Cambria Math" charset="0"/>
                      </a:rPr>
                      <m:t>6⋅6⋅1000</m:t>
                    </m:r>
                  </m:oMath>
                </a14:m>
                <a:r>
                  <a:rPr lang="de-DE" sz="2000" b="0" i="1" dirty="0" smtClean="0">
                    <a:latin typeface="Cambria Math" charset="0"/>
                  </a:rPr>
                  <a:t> </a:t>
                </a:r>
                <a14:m>
                  <m:oMath xmlns:m="http://schemas.openxmlformats.org/officeDocument/2006/math">
                    <m:r>
                      <a:rPr lang="de-DE" sz="2000" b="0" i="1" smtClean="0">
                        <a:latin typeface="Cambria Math" charset="0"/>
                      </a:rPr>
                      <m:t>=36000</m:t>
                    </m:r>
                  </m:oMath>
                </a14:m>
                <a:endParaRPr lang="de-DE" sz="2000" dirty="0"/>
              </a:p>
            </p:txBody>
          </p:sp>
        </mc:Choice>
        <mc:Fallback xmlns="">
          <p:sp>
            <p:nvSpPr>
              <p:cNvPr id="10" name="Textfeld 9"/>
              <p:cNvSpPr txBox="1">
                <a:spLocks noRot="1" noChangeAspect="1" noMove="1" noResize="1" noEditPoints="1" noAdjustHandles="1" noChangeArrowheads="1" noChangeShapeType="1" noTextEdit="1"/>
              </p:cNvSpPr>
              <p:nvPr/>
            </p:nvSpPr>
            <p:spPr>
              <a:xfrm>
                <a:off x="1124623" y="4537006"/>
                <a:ext cx="4281044" cy="969496"/>
              </a:xfrm>
              <a:prstGeom prst="rect">
                <a:avLst/>
              </a:prstGeom>
              <a:blipFill rotWithShape="0">
                <a:blip r:embed="rId5"/>
                <a:stretch>
                  <a:fillRect l="-3556" t="-8176" r="-1565" b="-3145"/>
                </a:stretch>
              </a:blipFill>
            </p:spPr>
            <p:txBody>
              <a:bodyPr/>
              <a:lstStyle/>
              <a:p>
                <a:r>
                  <a:rPr lang="de-DE">
                    <a:noFill/>
                  </a:rPr>
                  <a:t> </a:t>
                </a:r>
              </a:p>
            </p:txBody>
          </p:sp>
        </mc:Fallback>
      </mc:AlternateContent>
      <p:pic>
        <p:nvPicPr>
          <p:cNvPr id="11" name="Bild 10"/>
          <p:cNvPicPr>
            <a:picLocks noChangeAspect="1"/>
          </p:cNvPicPr>
          <p:nvPr/>
        </p:nvPicPr>
        <p:blipFill rotWithShape="1">
          <a:blip r:embed="rId6">
            <a:extLst>
              <a:ext uri="{28A0092B-C50C-407E-A947-70E740481C1C}">
                <a14:useLocalDpi xmlns:a14="http://schemas.microsoft.com/office/drawing/2010/main" val="0"/>
              </a:ext>
            </a:extLst>
          </a:blip>
          <a:srcRect l="28361" t="1330" r="35979" b="46522"/>
          <a:stretch/>
        </p:blipFill>
        <p:spPr>
          <a:xfrm>
            <a:off x="6350747" y="4365104"/>
            <a:ext cx="2391394" cy="2128480"/>
          </a:xfrm>
          <a:prstGeom prst="rect">
            <a:avLst/>
          </a:prstGeom>
        </p:spPr>
      </p:pic>
      <p:sp>
        <p:nvSpPr>
          <p:cNvPr id="12" name="Textfeld 11"/>
          <p:cNvSpPr txBox="1"/>
          <p:nvPr/>
        </p:nvSpPr>
        <p:spPr>
          <a:xfrm>
            <a:off x="1115616" y="4166700"/>
            <a:ext cx="2736304" cy="246221"/>
          </a:xfrm>
          <a:prstGeom prst="rect">
            <a:avLst/>
          </a:prstGeom>
          <a:noFill/>
        </p:spPr>
        <p:txBody>
          <a:bodyPr wrap="square" rtlCol="0">
            <a:spAutoFit/>
          </a:bodyPr>
          <a:lstStyle/>
          <a:p>
            <a:r>
              <a:rPr lang="de-DE" sz="1000" smtClean="0">
                <a:latin typeface="Calibri" charset="0"/>
                <a:ea typeface="Calibri" charset="0"/>
                <a:cs typeface="Calibri" charset="0"/>
              </a:rPr>
              <a:t>Bild entnommen aus mathewerkstatt 6, Seite 20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677566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fontScale="85000" lnSpcReduction="20000"/>
          </a:bodyPr>
          <a:lstStyle/>
          <a:p>
            <a:pPr marL="0" indent="0">
              <a:buNone/>
            </a:pPr>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3"/>
              </a:rPr>
              <a:t>Creative </a:t>
            </a:r>
            <a:r>
              <a:rPr lang="de-DE" sz="1600" dirty="0">
                <a:solidFill>
                  <a:schemeClr val="tx2"/>
                </a:solidFill>
                <a:hlinkClick r:id="rId3"/>
              </a:rPr>
              <a:t>Commons Namensnennung </a:t>
            </a:r>
            <a:r>
              <a:rPr lang="de-DE" sz="1600" dirty="0" smtClean="0">
                <a:solidFill>
                  <a:schemeClr val="tx2"/>
                </a:solidFill>
                <a:hlinkClick r:id="rId3"/>
              </a:rPr>
              <a:t>– </a:t>
            </a:r>
            <a:r>
              <a:rPr lang="de-DE" sz="1600" dirty="0">
                <a:solidFill>
                  <a:schemeClr val="tx2"/>
                </a:solidFill>
                <a:hlinkClick r:id="rId3"/>
              </a:rPr>
              <a:t>Weitergabe unter gleichen Bedingungen 4.0 </a:t>
            </a:r>
            <a:r>
              <a:rPr lang="de-DE" sz="1600" dirty="0" smtClean="0">
                <a:solidFill>
                  <a:schemeClr val="tx2"/>
                </a:solidFill>
                <a:hlinkClick r:id="rId3"/>
              </a:rPr>
              <a:t>Internationale Lizenz</a:t>
            </a:r>
            <a:r>
              <a:rPr lang="de-DE" sz="1600" dirty="0">
                <a:solidFill>
                  <a:schemeClr val="tx2"/>
                </a:solidFill>
              </a:rPr>
              <a:t> </a:t>
            </a:r>
            <a:r>
              <a:rPr lang="de-DE" sz="1600" dirty="0" smtClean="0"/>
              <a:t>weiterverwendet werden.</a:t>
            </a:r>
          </a:p>
          <a:p>
            <a:pPr marL="0" indent="0">
              <a:buNone/>
            </a:pPr>
            <a:endParaRPr lang="de-DE" sz="1600" dirty="0"/>
          </a:p>
          <a:p>
            <a:pPr marL="0" indent="0">
              <a:buNone/>
            </a:pPr>
            <a:r>
              <a:rPr lang="de-DE" sz="1600" dirty="0" smtClean="0"/>
              <a:t>An der Erstellung des Materials haben die folgenden Personen mitgewirkt:</a:t>
            </a:r>
            <a:br>
              <a:rPr lang="de-DE" sz="1600" dirty="0" smtClean="0"/>
            </a:br>
            <a:r>
              <a:rPr lang="de-DE" sz="1600" dirty="0" smtClean="0"/>
              <a:t>Prof. Dr. Rolf Biehler | Universität Paderborn, Steffen </a:t>
            </a:r>
            <a:r>
              <a:rPr lang="de-DE" sz="1600" dirty="0" err="1" smtClean="0"/>
              <a:t>Lünne</a:t>
            </a:r>
            <a:r>
              <a:rPr lang="de-DE" sz="1600" dirty="0" smtClean="0"/>
              <a:t> | Universität Paderborn, Frank Wiemann | </a:t>
            </a:r>
            <a:r>
              <a:rPr lang="de-DE" sz="1600" dirty="0"/>
              <a:t> Erich Kästner-Gesamtschule, </a:t>
            </a:r>
            <a:r>
              <a:rPr lang="de-DE" sz="1600" dirty="0" err="1"/>
              <a:t>Bünde</a:t>
            </a:r>
            <a:endParaRPr lang="de-DE" sz="1600" dirty="0"/>
          </a:p>
          <a:p>
            <a:pPr marL="0" indent="0">
              <a:buNone/>
            </a:pPr>
            <a:r>
              <a:rPr lang="de-DE" sz="1600" dirty="0" smtClean="0"/>
              <a:t>Dieses Material basiert auf folgenden Werken:</a:t>
            </a:r>
          </a:p>
          <a:p>
            <a:pPr lvl="1">
              <a:buClr>
                <a:schemeClr val="tx2"/>
              </a:buClr>
            </a:pPr>
            <a:r>
              <a:rPr lang="de-DE" sz="1600" dirty="0"/>
              <a:t>Prediger, S., Barzel, B., </a:t>
            </a:r>
            <a:r>
              <a:rPr lang="de-DE" sz="1600" dirty="0" err="1"/>
              <a:t>Hußmann</a:t>
            </a:r>
            <a:r>
              <a:rPr lang="de-DE" sz="1600" dirty="0"/>
              <a:t>, S., &amp; </a:t>
            </a:r>
            <a:r>
              <a:rPr lang="de-DE" sz="1600" dirty="0" err="1"/>
              <a:t>Leuders</a:t>
            </a:r>
            <a:r>
              <a:rPr lang="de-DE" sz="1600" dirty="0"/>
              <a:t>, T. (2013). Mathewerkstatt 6, Schulbuch [...] ([Mittlerer Schulabschluss, allgemeine </a:t>
            </a:r>
            <a:r>
              <a:rPr lang="de-DE" sz="1600" dirty="0" err="1"/>
              <a:t>Ausg</a:t>
            </a:r>
            <a:r>
              <a:rPr lang="de-DE" sz="1600" dirty="0"/>
              <a:t>.], 1. Aufl.). Berlin: Cornelsen.</a:t>
            </a:r>
          </a:p>
          <a:p>
            <a:pPr lvl="1">
              <a:buClr>
                <a:schemeClr val="tx2"/>
              </a:buClr>
            </a:pPr>
            <a:r>
              <a:rPr lang="de-DE" sz="1600" dirty="0" smtClean="0"/>
              <a:t>Prediger</a:t>
            </a:r>
            <a:r>
              <a:rPr lang="de-DE" sz="1600" dirty="0"/>
              <a:t>, S., Barzel, B., </a:t>
            </a:r>
            <a:r>
              <a:rPr lang="de-DE" sz="1600" dirty="0" err="1"/>
              <a:t>Hußmann</a:t>
            </a:r>
            <a:r>
              <a:rPr lang="de-DE" sz="1600" dirty="0"/>
              <a:t>, S., &amp; </a:t>
            </a:r>
            <a:r>
              <a:rPr lang="de-DE" sz="1600" dirty="0" err="1"/>
              <a:t>Leuders</a:t>
            </a:r>
            <a:r>
              <a:rPr lang="de-DE" sz="1600" dirty="0"/>
              <a:t>, T. (2014). Mathewerkstatt 7, Schulbuch [...] ([Mittlerer Schulabschluss, allgemeine </a:t>
            </a:r>
            <a:r>
              <a:rPr lang="de-DE" sz="1600" dirty="0" err="1"/>
              <a:t>Ausg</a:t>
            </a:r>
            <a:r>
              <a:rPr lang="de-DE" sz="1600" dirty="0"/>
              <a:t>.], 1. Aufl</a:t>
            </a:r>
            <a:r>
              <a:rPr lang="de-DE" sz="1600" dirty="0" smtClean="0"/>
              <a:t>.). </a:t>
            </a:r>
            <a:r>
              <a:rPr lang="de-DE" sz="1600" dirty="0"/>
              <a:t>Berlin: </a:t>
            </a:r>
            <a:r>
              <a:rPr lang="de-DE" sz="1600" dirty="0" smtClean="0"/>
              <a:t>Cornelsen.</a:t>
            </a:r>
          </a:p>
          <a:p>
            <a:pPr marL="0" indent="0">
              <a:buNone/>
            </a:pPr>
            <a:r>
              <a:rPr lang="de-DE" sz="1600" dirty="0" smtClean="0"/>
              <a:t>Die folgenden Teile sind von der obigen Lizenz ausgenommen:</a:t>
            </a:r>
          </a:p>
          <a:p>
            <a:pPr lvl="1">
              <a:buClr>
                <a:schemeClr val="tx2"/>
              </a:buClr>
            </a:pPr>
            <a:r>
              <a:rPr lang="de-DE" sz="1600" dirty="0"/>
              <a:t>Prediger, S., Barzel, B., </a:t>
            </a:r>
            <a:r>
              <a:rPr lang="de-DE" sz="1600" dirty="0" err="1"/>
              <a:t>Hußmann</a:t>
            </a:r>
            <a:r>
              <a:rPr lang="de-DE" sz="1600" dirty="0"/>
              <a:t>, S., &amp; </a:t>
            </a:r>
            <a:r>
              <a:rPr lang="de-DE" sz="1600" dirty="0" err="1"/>
              <a:t>Leuders</a:t>
            </a:r>
            <a:r>
              <a:rPr lang="de-DE" sz="1600" dirty="0"/>
              <a:t>, T. (2013). Mathewerkstatt 6, Schulbuch [...] ([Mittlerer Schulabschluss, allgemeine </a:t>
            </a:r>
            <a:r>
              <a:rPr lang="de-DE" sz="1600" dirty="0" err="1"/>
              <a:t>Ausg</a:t>
            </a:r>
            <a:r>
              <a:rPr lang="de-DE" sz="1600" dirty="0"/>
              <a:t>.], 1. Aufl.). Berlin: Cornelsen.</a:t>
            </a:r>
          </a:p>
          <a:p>
            <a:pPr lvl="1">
              <a:buClr>
                <a:schemeClr val="tx2"/>
              </a:buClr>
            </a:pPr>
            <a:r>
              <a:rPr lang="de-DE" sz="1600" dirty="0" smtClean="0"/>
              <a:t>Prediger</a:t>
            </a:r>
            <a:r>
              <a:rPr lang="de-DE" sz="1600" dirty="0"/>
              <a:t>, S., Barzel, B., </a:t>
            </a:r>
            <a:r>
              <a:rPr lang="de-DE" sz="1600" dirty="0" err="1"/>
              <a:t>Hußmann</a:t>
            </a:r>
            <a:r>
              <a:rPr lang="de-DE" sz="1600" dirty="0"/>
              <a:t>, S., &amp; </a:t>
            </a:r>
            <a:r>
              <a:rPr lang="de-DE" sz="1600" dirty="0" err="1"/>
              <a:t>Leuders</a:t>
            </a:r>
            <a:r>
              <a:rPr lang="de-DE" sz="1600" dirty="0"/>
              <a:t>, T. (2014). Mathewerkstatt 7, Schulbuch [...] ([Mittlerer Schulabschluss, allgemeine </a:t>
            </a:r>
            <a:r>
              <a:rPr lang="de-DE" sz="1600" dirty="0" err="1"/>
              <a:t>Ausg</a:t>
            </a:r>
            <a:r>
              <a:rPr lang="de-DE" sz="1600" dirty="0"/>
              <a:t>.], 1. Aufl.). Berlin: Cornelsen.</a:t>
            </a:r>
          </a:p>
          <a:p>
            <a:pPr marL="0" indent="0">
              <a:buNone/>
            </a:pPr>
            <a:r>
              <a:rPr lang="de-DE" sz="1600" dirty="0" smtClean="0"/>
              <a:t>Bildnachweise und Zitatquellen finden Sie auf den jeweiligen Folien bzw. Zusatzmaterialien.</a:t>
            </a:r>
          </a:p>
          <a:p>
            <a:pPr marL="0" indent="0">
              <a:buNone/>
            </a:pPr>
            <a:endParaRPr lang="de-DE" sz="1600" dirty="0"/>
          </a:p>
          <a:p>
            <a:pPr marL="0" indent="0">
              <a:buNone/>
            </a:pPr>
            <a:r>
              <a:rPr lang="de-DE" sz="1600" dirty="0" smtClean="0"/>
              <a:t>Weitere Hinweise und Informationen zum DZLM finden Sie unter </a:t>
            </a:r>
            <a:r>
              <a:rPr lang="de-DE" sz="1600" dirty="0" smtClean="0">
                <a:hlinkClick r:id="rId4"/>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8" name="Grafik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Tree>
    <p:extLst>
      <p:ext uri="{BB962C8B-B14F-4D97-AF65-F5344CB8AC3E}">
        <p14:creationId xmlns:p14="http://schemas.microsoft.com/office/powerpoint/2010/main" val="5054944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p:cNvSpPr>
            <a:spLocks noGrp="1"/>
          </p:cNvSpPr>
          <p:nvPr>
            <p:ph idx="17"/>
          </p:nvPr>
        </p:nvSpPr>
        <p:spPr/>
        <p:txBody>
          <a:bodyPr/>
          <a:lstStyle/>
          <a:p>
            <a:r>
              <a:rPr lang="de-DE" dirty="0"/>
              <a:t>Modellieren mit Zahlen: Zahlen bekommen eine zusätzliche Bedeutung</a:t>
            </a:r>
          </a:p>
        </p:txBody>
      </p:sp>
      <p:sp>
        <p:nvSpPr>
          <p:cNvPr id="3" name="Titel 2"/>
          <p:cNvSpPr>
            <a:spLocks noGrp="1"/>
          </p:cNvSpPr>
          <p:nvPr>
            <p:ph type="title"/>
          </p:nvPr>
        </p:nvSpPr>
        <p:spPr/>
        <p:txBody>
          <a:bodyPr>
            <a:noAutofit/>
          </a:bodyPr>
          <a:lstStyle/>
          <a:p>
            <a:pPr algn="ctr"/>
            <a:r>
              <a:rPr lang="de-DE" sz="2500" dirty="0"/>
              <a:t>Aufgabenbeispiele aus dem Doppeljahrgang 5/6 I</a:t>
            </a:r>
          </a:p>
        </p:txBody>
      </p:sp>
      <p:pic>
        <p:nvPicPr>
          <p:cNvPr id="4" name="Bild 3"/>
          <p:cNvPicPr>
            <a:picLocks noChangeAspect="1"/>
          </p:cNvPicPr>
          <p:nvPr/>
        </p:nvPicPr>
        <p:blipFill rotWithShape="1">
          <a:blip r:embed="rId3">
            <a:extLst>
              <a:ext uri="{28A0092B-C50C-407E-A947-70E740481C1C}">
                <a14:useLocalDpi xmlns:a14="http://schemas.microsoft.com/office/drawing/2010/main" val="0"/>
              </a:ext>
            </a:extLst>
          </a:blip>
          <a:srcRect l="4564" t="14028" r="52361" b="62129"/>
          <a:stretch/>
        </p:blipFill>
        <p:spPr>
          <a:xfrm>
            <a:off x="1251438" y="1548373"/>
            <a:ext cx="6584858" cy="2577084"/>
          </a:xfrm>
          <a:prstGeom prst="rect">
            <a:avLst/>
          </a:prstGeom>
        </p:spPr>
      </p:pic>
      <mc:AlternateContent xmlns:mc="http://schemas.openxmlformats.org/markup-compatibility/2006" xmlns:a14="http://schemas.microsoft.com/office/drawing/2010/main">
        <mc:Choice Requires="a14">
          <p:sp>
            <p:nvSpPr>
              <p:cNvPr id="9" name="Textfeld 8"/>
              <p:cNvSpPr txBox="1"/>
              <p:nvPr/>
            </p:nvSpPr>
            <p:spPr>
              <a:xfrm>
                <a:off x="1148480" y="5786680"/>
                <a:ext cx="3401572" cy="738664"/>
              </a:xfrm>
              <a:prstGeom prst="rect">
                <a:avLst/>
              </a:prstGeom>
              <a:noFill/>
            </p:spPr>
            <p:txBody>
              <a:bodyPr wrap="none" lIns="0" tIns="0" rIns="0" bIns="0" rtlCol="0">
                <a:spAutoFit/>
              </a:bodyPr>
              <a:lstStyle/>
              <a:p>
                <a:r>
                  <a:rPr lang="de-DE" sz="2000" b="0" i="1" dirty="0" smtClean="0">
                    <a:latin typeface="Cambria Math" charset="0"/>
                  </a:rPr>
                  <a:t>Schätzung über Einwohnerzahl</a:t>
                </a:r>
              </a:p>
              <a:p>
                <a:endParaRPr lang="de-DE" sz="800" b="0" i="1" dirty="0" smtClean="0">
                  <a:latin typeface="Cambria Math" charset="0"/>
                </a:endParaRPr>
              </a:p>
              <a:p>
                <a14:m>
                  <m:oMath xmlns:m="http://schemas.openxmlformats.org/officeDocument/2006/math">
                    <m:r>
                      <a:rPr lang="de-DE" sz="2000" b="0" i="1" smtClean="0">
                        <a:latin typeface="Cambria Math" charset="0"/>
                      </a:rPr>
                      <m:t>217500</m:t>
                    </m:r>
                    <m:r>
                      <a:rPr lang="de-DE" sz="2000" b="0" i="1" smtClean="0">
                        <a:latin typeface="Cambria Math" charset="0"/>
                      </a:rPr>
                      <m:t>⋅</m:t>
                    </m:r>
                    <m:r>
                      <a:rPr lang="de-DE" sz="2000" b="0" i="1" smtClean="0">
                        <a:latin typeface="Cambria Math" charset="0"/>
                      </a:rPr>
                      <m:t>5</m:t>
                    </m:r>
                    <m:r>
                      <a:rPr lang="de-DE" sz="2000" b="0" i="1" smtClean="0">
                        <a:latin typeface="Cambria Math" charset="0"/>
                      </a:rPr>
                      <m:t> : </m:t>
                    </m:r>
                    <m:r>
                      <a:rPr lang="de-DE" sz="2000" b="0" i="1" smtClean="0">
                        <a:latin typeface="Cambria Math" charset="0"/>
                      </a:rPr>
                      <m:t>60</m:t>
                    </m:r>
                  </m:oMath>
                </a14:m>
                <a:r>
                  <a:rPr lang="de-DE" sz="2000" b="0" dirty="0" smtClean="0">
                    <a:latin typeface="Cambria Math" charset="0"/>
                  </a:rPr>
                  <a:t> </a:t>
                </a:r>
                <a14:m>
                  <m:oMath xmlns:m="http://schemas.openxmlformats.org/officeDocument/2006/math">
                    <m:r>
                      <a:rPr lang="de-DE" sz="2000" b="0" i="1" smtClean="0">
                        <a:latin typeface="Cambria Math" charset="0"/>
                      </a:rPr>
                      <m:t>=</m:t>
                    </m:r>
                    <m:r>
                      <a:rPr lang="de-DE" sz="2000" b="0" i="1" smtClean="0">
                        <a:latin typeface="Cambria Math" charset="0"/>
                      </a:rPr>
                      <m:t>36300</m:t>
                    </m:r>
                  </m:oMath>
                </a14:m>
                <a:endParaRPr lang="de-DE" sz="2000" dirty="0"/>
              </a:p>
            </p:txBody>
          </p:sp>
        </mc:Choice>
        <mc:Fallback xmlns="">
          <p:sp>
            <p:nvSpPr>
              <p:cNvPr id="9" name="Textfeld 8"/>
              <p:cNvSpPr txBox="1">
                <a:spLocks noRot="1" noChangeAspect="1" noMove="1" noResize="1" noEditPoints="1" noAdjustHandles="1" noChangeArrowheads="1" noChangeShapeType="1" noTextEdit="1"/>
              </p:cNvSpPr>
              <p:nvPr/>
            </p:nvSpPr>
            <p:spPr>
              <a:xfrm>
                <a:off x="1148480" y="5786680"/>
                <a:ext cx="3401572" cy="738664"/>
              </a:xfrm>
              <a:prstGeom prst="rect">
                <a:avLst/>
              </a:prstGeom>
              <a:blipFill rotWithShape="0">
                <a:blip r:embed="rId4"/>
                <a:stretch>
                  <a:fillRect l="-4480" t="-10744" r="-3943" b="-76033"/>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0" name="Textfeld 9"/>
              <p:cNvSpPr txBox="1"/>
              <p:nvPr/>
            </p:nvSpPr>
            <p:spPr>
              <a:xfrm>
                <a:off x="1124623" y="4537006"/>
                <a:ext cx="4281044" cy="969496"/>
              </a:xfrm>
              <a:prstGeom prst="rect">
                <a:avLst/>
              </a:prstGeom>
              <a:noFill/>
            </p:spPr>
            <p:txBody>
              <a:bodyPr wrap="none" lIns="0" tIns="0" rIns="0" bIns="0" rtlCol="0">
                <a:spAutoFit/>
              </a:bodyPr>
              <a:lstStyle/>
              <a:p>
                <a:r>
                  <a:rPr lang="de-DE" sz="2000" b="0" i="1" dirty="0" smtClean="0">
                    <a:latin typeface="Cambria Math" charset="0"/>
                  </a:rPr>
                  <a:t>Schätzung über Leerungen pro Team</a:t>
                </a:r>
              </a:p>
              <a:p>
                <a:pPr algn="ctr"/>
                <a:r>
                  <a:rPr lang="de-DE" sz="1500" i="1" dirty="0" smtClean="0">
                    <a:latin typeface="Cambria Math" charset="0"/>
                  </a:rPr>
                  <a:t>(Hier als Term. </a:t>
                </a:r>
                <a:r>
                  <a:rPr lang="de-DE" sz="1500" i="1" dirty="0" err="1" smtClean="0">
                    <a:latin typeface="Cambria Math" charset="0"/>
                  </a:rPr>
                  <a:t>SuS</a:t>
                </a:r>
                <a:r>
                  <a:rPr lang="de-DE" sz="1500" i="1" dirty="0" smtClean="0">
                    <a:latin typeface="Cambria Math" charset="0"/>
                  </a:rPr>
                  <a:t> rechnen in mehreren Schritten.)</a:t>
                </a:r>
              </a:p>
              <a:p>
                <a:pPr algn="ctr"/>
                <a:endParaRPr lang="de-DE" sz="800" b="0" i="1" dirty="0" smtClean="0">
                  <a:latin typeface="Cambria Math" charset="0"/>
                </a:endParaRPr>
              </a:p>
              <a:p>
                <a14:m>
                  <m:oMath xmlns:m="http://schemas.openxmlformats.org/officeDocument/2006/math">
                    <m:r>
                      <a:rPr lang="de-DE" sz="2000" b="0" i="1" smtClean="0">
                        <a:latin typeface="Cambria Math" charset="0"/>
                      </a:rPr>
                      <m:t>6</m:t>
                    </m:r>
                    <m:r>
                      <a:rPr lang="de-DE" sz="2000" b="0" i="1" smtClean="0">
                        <a:latin typeface="Cambria Math" charset="0"/>
                      </a:rPr>
                      <m:t>⋅</m:t>
                    </m:r>
                    <m:r>
                      <a:rPr lang="de-DE" sz="2000" b="0" i="1" smtClean="0">
                        <a:latin typeface="Cambria Math" charset="0"/>
                      </a:rPr>
                      <m:t>6</m:t>
                    </m:r>
                    <m:r>
                      <a:rPr lang="de-DE" sz="2000" b="0" i="1" smtClean="0">
                        <a:latin typeface="Cambria Math" charset="0"/>
                      </a:rPr>
                      <m:t>⋅</m:t>
                    </m:r>
                    <m:r>
                      <a:rPr lang="de-DE" sz="2000" b="0" i="1" smtClean="0">
                        <a:latin typeface="Cambria Math" charset="0"/>
                      </a:rPr>
                      <m:t>1000</m:t>
                    </m:r>
                  </m:oMath>
                </a14:m>
                <a:r>
                  <a:rPr lang="de-DE" sz="2000" b="0" i="1" dirty="0" smtClean="0">
                    <a:latin typeface="Cambria Math" charset="0"/>
                  </a:rPr>
                  <a:t> </a:t>
                </a:r>
                <a14:m>
                  <m:oMath xmlns:m="http://schemas.openxmlformats.org/officeDocument/2006/math">
                    <m:r>
                      <a:rPr lang="de-DE" sz="2000" b="0" i="1" smtClean="0">
                        <a:latin typeface="Cambria Math" charset="0"/>
                      </a:rPr>
                      <m:t>=</m:t>
                    </m:r>
                    <m:r>
                      <a:rPr lang="de-DE" sz="2000" b="0" i="1" smtClean="0">
                        <a:latin typeface="Cambria Math" charset="0"/>
                      </a:rPr>
                      <m:t>36000</m:t>
                    </m:r>
                  </m:oMath>
                </a14:m>
                <a:endParaRPr lang="de-DE" sz="2000" dirty="0"/>
              </a:p>
            </p:txBody>
          </p:sp>
        </mc:Choice>
        <mc:Fallback xmlns="">
          <p:sp>
            <p:nvSpPr>
              <p:cNvPr id="10" name="Textfeld 9"/>
              <p:cNvSpPr txBox="1">
                <a:spLocks noRot="1" noChangeAspect="1" noMove="1" noResize="1" noEditPoints="1" noAdjustHandles="1" noChangeArrowheads="1" noChangeShapeType="1" noTextEdit="1"/>
              </p:cNvSpPr>
              <p:nvPr/>
            </p:nvSpPr>
            <p:spPr>
              <a:xfrm>
                <a:off x="1124623" y="4537006"/>
                <a:ext cx="4281044" cy="969496"/>
              </a:xfrm>
              <a:prstGeom prst="rect">
                <a:avLst/>
              </a:prstGeom>
              <a:blipFill rotWithShape="0">
                <a:blip r:embed="rId5"/>
                <a:stretch>
                  <a:fillRect l="-3556" t="-8176" r="-1565" b="-3145"/>
                </a:stretch>
              </a:blipFill>
            </p:spPr>
            <p:txBody>
              <a:bodyPr/>
              <a:lstStyle/>
              <a:p>
                <a:r>
                  <a:rPr lang="de-DE">
                    <a:noFill/>
                  </a:rPr>
                  <a:t> </a:t>
                </a:r>
              </a:p>
            </p:txBody>
          </p:sp>
        </mc:Fallback>
      </mc:AlternateContent>
      <p:sp>
        <p:nvSpPr>
          <p:cNvPr id="12" name="Rechteck 11"/>
          <p:cNvSpPr>
            <a:spLocks noChangeAspect="1"/>
          </p:cNvSpPr>
          <p:nvPr/>
        </p:nvSpPr>
        <p:spPr bwMode="auto">
          <a:xfrm>
            <a:off x="6642921" y="4797152"/>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Vorbereitung</a:t>
            </a:r>
            <a:r>
              <a:rPr lang="de-DE" sz="1300" i="1" smtClean="0">
                <a:latin typeface="Calibri" charset="0"/>
                <a:ea typeface="Calibri" charset="0"/>
                <a:cs typeface="Calibri" charset="0"/>
              </a:rPr>
              <a:t>: Gegenstands-aspekt</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cxnSp>
        <p:nvCxnSpPr>
          <p:cNvPr id="14" name="Gerade Verbindung mit Pfeil 13"/>
          <p:cNvCxnSpPr>
            <a:stCxn id="12" idx="1"/>
          </p:cNvCxnSpPr>
          <p:nvPr/>
        </p:nvCxnSpPr>
        <p:spPr bwMode="auto">
          <a:xfrm flipH="1" flipV="1">
            <a:off x="4543867" y="5393839"/>
            <a:ext cx="2099054" cy="1"/>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5" name="Gerade Verbindung mit Pfeil 14"/>
          <p:cNvCxnSpPr>
            <a:stCxn id="12" idx="1"/>
          </p:cNvCxnSpPr>
          <p:nvPr/>
        </p:nvCxnSpPr>
        <p:spPr bwMode="auto">
          <a:xfrm flipH="1">
            <a:off x="4534765" y="5393840"/>
            <a:ext cx="2108156" cy="876865"/>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8" name="Textfeld 17"/>
          <p:cNvSpPr txBox="1"/>
          <p:nvPr/>
        </p:nvSpPr>
        <p:spPr>
          <a:xfrm>
            <a:off x="5076056" y="6015114"/>
            <a:ext cx="2520707" cy="738664"/>
          </a:xfrm>
          <a:prstGeom prst="rect">
            <a:avLst/>
          </a:prstGeom>
          <a:noFill/>
        </p:spPr>
        <p:txBody>
          <a:bodyPr wrap="square" rtlCol="0">
            <a:spAutoFit/>
          </a:bodyPr>
          <a:lstStyle/>
          <a:p>
            <a:pPr algn="ctr"/>
            <a:r>
              <a:rPr lang="de-DE" sz="1400" dirty="0" smtClean="0">
                <a:latin typeface="Calibri" charset="0"/>
                <a:ea typeface="Calibri" charset="0"/>
                <a:cs typeface="Calibri" charset="0"/>
              </a:rPr>
              <a:t>Jede Zahl in den Rechentermen hat eine Bedeutung </a:t>
            </a:r>
            <a:r>
              <a:rPr lang="de-DE" sz="1400" smtClean="0">
                <a:latin typeface="Calibri" charset="0"/>
                <a:ea typeface="Calibri" charset="0"/>
                <a:cs typeface="Calibri" charset="0"/>
              </a:rPr>
              <a:t>im Sachzusammenhang.</a:t>
            </a:r>
            <a:endParaRPr lang="de-DE" sz="1400" dirty="0">
              <a:latin typeface="Calibri" charset="0"/>
              <a:ea typeface="Calibri" charset="0"/>
              <a:cs typeface="Calibri" charset="0"/>
            </a:endParaRPr>
          </a:p>
        </p:txBody>
      </p:sp>
      <p:sp>
        <p:nvSpPr>
          <p:cNvPr id="16" name="Textfeld 15"/>
          <p:cNvSpPr txBox="1"/>
          <p:nvPr/>
        </p:nvSpPr>
        <p:spPr>
          <a:xfrm>
            <a:off x="1115616" y="4166700"/>
            <a:ext cx="2736304" cy="246221"/>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20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981099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7"/>
          </p:nvPr>
        </p:nvSpPr>
        <p:spPr/>
        <p:txBody>
          <a:bodyPr/>
          <a:lstStyle/>
          <a:p>
            <a:r>
              <a:rPr lang="de-DE" dirty="0"/>
              <a:t>Modellieren mit Zahlen: Zahlen bekommen eine zusätzliche Bedeutung</a:t>
            </a:r>
          </a:p>
        </p:txBody>
      </p:sp>
      <p:sp>
        <p:nvSpPr>
          <p:cNvPr id="3" name="Titel 2"/>
          <p:cNvSpPr>
            <a:spLocks noGrp="1"/>
          </p:cNvSpPr>
          <p:nvPr>
            <p:ph type="title"/>
          </p:nvPr>
        </p:nvSpPr>
        <p:spPr/>
        <p:txBody>
          <a:bodyPr>
            <a:noAutofit/>
          </a:bodyPr>
          <a:lstStyle/>
          <a:p>
            <a:pPr algn="ctr"/>
            <a:r>
              <a:rPr lang="de-DE" sz="2500" dirty="0"/>
              <a:t>Aufgabenbeispiele aus dem Doppeljahrgang 5/6 I</a:t>
            </a:r>
          </a:p>
        </p:txBody>
      </p:sp>
      <p:sp>
        <p:nvSpPr>
          <p:cNvPr id="13" name="Inhaltsplatzhalter 12"/>
          <p:cNvSpPr>
            <a:spLocks noGrp="1"/>
          </p:cNvSpPr>
          <p:nvPr>
            <p:ph idx="1"/>
          </p:nvPr>
        </p:nvSpPr>
        <p:spPr>
          <a:xfrm>
            <a:off x="323528" y="4581128"/>
            <a:ext cx="5256584" cy="1944216"/>
          </a:xfrm>
        </p:spPr>
        <p:txBody>
          <a:bodyPr>
            <a:normAutofit fontScale="92500"/>
          </a:bodyPr>
          <a:lstStyle/>
          <a:p>
            <a:pPr marL="0" indent="0">
              <a:buNone/>
            </a:pPr>
            <a:r>
              <a:rPr lang="de-DE" dirty="0" smtClean="0"/>
              <a:t>Man kann auch weitere Fragen stellen:</a:t>
            </a:r>
          </a:p>
          <a:p>
            <a:r>
              <a:rPr lang="de-DE" dirty="0" smtClean="0"/>
              <a:t>Warum sind beide Zahlen in etwa gleich, obwohl die Rechenwege unterschiedlich sind?</a:t>
            </a:r>
          </a:p>
          <a:p>
            <a:r>
              <a:rPr lang="de-DE" dirty="0" smtClean="0"/>
              <a:t>Was passiert, wenn die Stadt ihre Mülltonnen durch Mülltonnen ersetzt, die 80 l [40 l] fassen?</a:t>
            </a:r>
            <a:endParaRPr lang="de-DE" dirty="0"/>
          </a:p>
        </p:txBody>
      </p:sp>
      <p:pic>
        <p:nvPicPr>
          <p:cNvPr id="4" name="Bild 3"/>
          <p:cNvPicPr>
            <a:picLocks noChangeAspect="1"/>
          </p:cNvPicPr>
          <p:nvPr/>
        </p:nvPicPr>
        <p:blipFill rotWithShape="1">
          <a:blip r:embed="rId3">
            <a:extLst>
              <a:ext uri="{28A0092B-C50C-407E-A947-70E740481C1C}">
                <a14:useLocalDpi xmlns:a14="http://schemas.microsoft.com/office/drawing/2010/main" val="0"/>
              </a:ext>
            </a:extLst>
          </a:blip>
          <a:srcRect l="4564" t="14028" r="52361" b="62129"/>
          <a:stretch/>
        </p:blipFill>
        <p:spPr>
          <a:xfrm>
            <a:off x="1251438" y="1548373"/>
            <a:ext cx="6584858" cy="2577084"/>
          </a:xfrm>
          <a:prstGeom prst="rect">
            <a:avLst/>
          </a:prstGeom>
        </p:spPr>
      </p:pic>
      <p:sp>
        <p:nvSpPr>
          <p:cNvPr id="12" name="Rechteck 11"/>
          <p:cNvSpPr>
            <a:spLocks noChangeAspect="1"/>
          </p:cNvSpPr>
          <p:nvPr/>
        </p:nvSpPr>
        <p:spPr bwMode="auto">
          <a:xfrm>
            <a:off x="5449546" y="4581128"/>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Mit Termen Sachverhalte beschreiben </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6716230" y="4581127"/>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Mit Termen Probleme lösen</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9" name="Textfeld 8"/>
          <p:cNvSpPr txBox="1"/>
          <p:nvPr/>
        </p:nvSpPr>
        <p:spPr>
          <a:xfrm>
            <a:off x="1115616" y="4166700"/>
            <a:ext cx="2736304" cy="246221"/>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20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76376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nhaltsplatzhalt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51327" y="1591729"/>
            <a:ext cx="5798031" cy="4095750"/>
          </a:xfrm>
        </p:spPr>
      </p:pic>
      <p:sp>
        <p:nvSpPr>
          <p:cNvPr id="13" name="Inhaltsplatzhalter 12"/>
          <p:cNvSpPr>
            <a:spLocks noGrp="1"/>
          </p:cNvSpPr>
          <p:nvPr>
            <p:ph idx="17"/>
          </p:nvPr>
        </p:nvSpPr>
        <p:spPr/>
        <p:txBody>
          <a:bodyPr/>
          <a:lstStyle/>
          <a:p>
            <a:r>
              <a:rPr lang="de-DE" dirty="0" smtClean="0"/>
              <a:t>Modellieren mit Zahlentermen: In Rechentermen stehen auch Informationen </a:t>
            </a:r>
            <a:endParaRPr lang="de-DE" dirty="0"/>
          </a:p>
        </p:txBody>
      </p:sp>
      <p:sp>
        <p:nvSpPr>
          <p:cNvPr id="3" name="Titel 2"/>
          <p:cNvSpPr>
            <a:spLocks noGrp="1"/>
          </p:cNvSpPr>
          <p:nvPr>
            <p:ph type="title"/>
          </p:nvPr>
        </p:nvSpPr>
        <p:spPr/>
        <p:txBody>
          <a:bodyPr>
            <a:normAutofit fontScale="90000"/>
          </a:bodyPr>
          <a:lstStyle/>
          <a:p>
            <a:pPr algn="ctr"/>
            <a:r>
              <a:rPr lang="de-DE" dirty="0" smtClean="0"/>
              <a:t>Aufgabenbeispiele aus dem Doppeljahrgang 5/6 II</a:t>
            </a:r>
            <a:endParaRPr lang="de-DE" dirty="0"/>
          </a:p>
        </p:txBody>
      </p:sp>
      <p:sp>
        <p:nvSpPr>
          <p:cNvPr id="7" name="Textfeld 6"/>
          <p:cNvSpPr txBox="1"/>
          <p:nvPr/>
        </p:nvSpPr>
        <p:spPr>
          <a:xfrm>
            <a:off x="339649" y="5694097"/>
            <a:ext cx="3087942" cy="246221"/>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Seiten 104, 105</a:t>
            </a:r>
            <a:endParaRPr lang="de-DE" sz="1000" dirty="0">
              <a:latin typeface="Calibri" charset="0"/>
              <a:ea typeface="Calibri" charset="0"/>
              <a:cs typeface="Calibri" charset="0"/>
            </a:endParaRPr>
          </a:p>
        </p:txBody>
      </p:sp>
      <p:pic>
        <p:nvPicPr>
          <p:cNvPr id="8" name="Bild 7"/>
          <p:cNvPicPr>
            <a:picLocks noChangeAspect="1"/>
          </p:cNvPicPr>
          <p:nvPr/>
        </p:nvPicPr>
        <p:blipFill rotWithShape="1">
          <a:blip r:embed="rId4">
            <a:extLst>
              <a:ext uri="{28A0092B-C50C-407E-A947-70E740481C1C}">
                <a14:useLocalDpi xmlns:a14="http://schemas.microsoft.com/office/drawing/2010/main" val="0"/>
              </a:ext>
            </a:extLst>
          </a:blip>
          <a:srcRect l="37847" t="1330" r="34866" b="29376"/>
          <a:stretch/>
        </p:blipFill>
        <p:spPr>
          <a:xfrm>
            <a:off x="7236296" y="3770075"/>
            <a:ext cx="1829882" cy="2828283"/>
          </a:xfrm>
          <a:prstGeom prst="rect">
            <a:avLst/>
          </a:prstGeom>
        </p:spPr>
      </p:pic>
      <p:sp>
        <p:nvSpPr>
          <p:cNvPr id="9" name="Rechteck 8"/>
          <p:cNvSpPr>
            <a:spLocks noChangeAspect="1"/>
          </p:cNvSpPr>
          <p:nvPr/>
        </p:nvSpPr>
        <p:spPr bwMode="auto">
          <a:xfrm>
            <a:off x="339649" y="4485806"/>
            <a:ext cx="4029512" cy="986046"/>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marR="0" indent="-285750" defTabSz="914400" rtl="0" eaLnBrk="0" fontAlgn="base" latinLnBrk="0" hangingPunct="0">
              <a:lnSpc>
                <a:spcPct val="100000"/>
              </a:lnSpc>
              <a:spcBef>
                <a:spcPct val="0"/>
              </a:spcBef>
              <a:spcAft>
                <a:spcPct val="0"/>
              </a:spcAft>
              <a:buClrTx/>
              <a:buSzTx/>
              <a:buFont typeface="Wingdings" charset="2"/>
              <a:buChar char="§"/>
              <a:tabLst/>
            </a:pPr>
            <a:r>
              <a:rPr lang="de-DE" sz="1300" i="1" dirty="0" smtClean="0">
                <a:latin typeface="Calibri" charset="0"/>
                <a:ea typeface="Calibri" charset="0"/>
                <a:cs typeface="Calibri" charset="0"/>
              </a:rPr>
              <a:t>Mit Zahlentermen können kompliziertere Rechnungen einfach beschrieben werden.</a:t>
            </a:r>
          </a:p>
          <a:p>
            <a:pPr marL="285750" marR="0" indent="-285750" defTabSz="914400" rtl="0" eaLnBrk="0" fontAlgn="base" latinLnBrk="0" hangingPunct="0">
              <a:lnSpc>
                <a:spcPct val="100000"/>
              </a:lnSpc>
              <a:spcBef>
                <a:spcPct val="0"/>
              </a:spcBef>
              <a:spcAft>
                <a:spcPct val="0"/>
              </a:spcAft>
              <a:buClrTx/>
              <a:buSzTx/>
              <a:buFont typeface="Wingdings" charset="2"/>
              <a:buChar char="§"/>
              <a:tabLst/>
            </a:pPr>
            <a:r>
              <a:rPr lang="de-DE" sz="1300" i="1" dirty="0" smtClean="0">
                <a:latin typeface="Calibri" charset="0"/>
                <a:ea typeface="Calibri" charset="0"/>
                <a:cs typeface="Calibri" charset="0"/>
              </a:rPr>
              <a:t>Identifikationsaufgaben erleichtern den Zugang zu der neuen Schreibweise.</a:t>
            </a:r>
          </a:p>
        </p:txBody>
      </p:sp>
      <p:cxnSp>
        <p:nvCxnSpPr>
          <p:cNvPr id="10" name="Gerade Verbindung mit Pfeil 9"/>
          <p:cNvCxnSpPr/>
          <p:nvPr/>
        </p:nvCxnSpPr>
        <p:spPr bwMode="auto">
          <a:xfrm flipV="1">
            <a:off x="4147671" y="4978829"/>
            <a:ext cx="576064" cy="205388"/>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1" name="Gerade Verbindung mit Pfeil 10"/>
          <p:cNvCxnSpPr/>
          <p:nvPr/>
        </p:nvCxnSpPr>
        <p:spPr bwMode="auto">
          <a:xfrm flipV="1">
            <a:off x="3621990" y="3888073"/>
            <a:ext cx="1805490" cy="89600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2" name="Gerade Verbindung mit Pfeil 11"/>
          <p:cNvCxnSpPr/>
          <p:nvPr/>
        </p:nvCxnSpPr>
        <p:spPr bwMode="auto">
          <a:xfrm flipH="1" flipV="1">
            <a:off x="3427591" y="4291054"/>
            <a:ext cx="194399" cy="493023"/>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6" name="Rechteck 15"/>
          <p:cNvSpPr>
            <a:spLocks noChangeAspect="1"/>
          </p:cNvSpPr>
          <p:nvPr/>
        </p:nvSpPr>
        <p:spPr bwMode="auto">
          <a:xfrm>
            <a:off x="7164288" y="1637949"/>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Mit Termen Sachverhalte beschreiben. </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41413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Inhaltsplatzhalter 19"/>
          <p:cNvSpPr>
            <a:spLocks noGrp="1"/>
          </p:cNvSpPr>
          <p:nvPr>
            <p:ph idx="17"/>
          </p:nvPr>
        </p:nvSpPr>
        <p:spPr/>
        <p:txBody>
          <a:bodyPr/>
          <a:lstStyle/>
          <a:p>
            <a:r>
              <a:rPr lang="de-DE" dirty="0"/>
              <a:t>Rechenregeln: Vereinbarung zur einheitlichen Kommunikation</a:t>
            </a:r>
          </a:p>
        </p:txBody>
      </p:sp>
      <p:sp>
        <p:nvSpPr>
          <p:cNvPr id="4" name="Titel 3"/>
          <p:cNvSpPr>
            <a:spLocks noGrp="1"/>
          </p:cNvSpPr>
          <p:nvPr>
            <p:ph type="title"/>
          </p:nvPr>
        </p:nvSpPr>
        <p:spPr/>
        <p:txBody>
          <a:bodyPr>
            <a:normAutofit fontScale="90000"/>
          </a:bodyPr>
          <a:lstStyle/>
          <a:p>
            <a:pPr algn="ctr"/>
            <a:r>
              <a:rPr lang="de-DE" dirty="0" smtClean="0"/>
              <a:t>Aufgabenbeispiele aus dem Doppeljahrgang 5/6 III</a:t>
            </a:r>
            <a:endParaRPr lang="de-DE" dirty="0"/>
          </a:p>
        </p:txBody>
      </p:sp>
      <p:sp>
        <p:nvSpPr>
          <p:cNvPr id="8" name="Inhaltsplatzhalter 5"/>
          <p:cNvSpPr>
            <a:spLocks noGrp="1"/>
          </p:cNvSpPr>
          <p:nvPr>
            <p:ph idx="1"/>
          </p:nvPr>
        </p:nvSpPr>
        <p:spPr>
          <a:xfrm>
            <a:off x="323528" y="1637506"/>
            <a:ext cx="3888432" cy="4887838"/>
          </a:xfrm>
        </p:spPr>
        <p:txBody>
          <a:bodyPr/>
          <a:lstStyle/>
          <a:p>
            <a:r>
              <a:rPr lang="de-DE" dirty="0" smtClean="0"/>
              <a:t>Um mit Termen eindeutig zu kommunizieren, braucht es festgelegte Regeln.</a:t>
            </a:r>
          </a:p>
          <a:p>
            <a:r>
              <a:rPr lang="de-DE" dirty="0" smtClean="0"/>
              <a:t>Das Problem kann an Missverständnissen verdeutlicht werden, und die Regeln können als Lösung des Problems eingeführt werden.</a:t>
            </a:r>
          </a:p>
          <a:p>
            <a:endParaRPr lang="de-DE" dirty="0" smtClean="0"/>
          </a:p>
        </p:txBody>
      </p:sp>
      <p:sp>
        <p:nvSpPr>
          <p:cNvPr id="10" name="Textfeld 9"/>
          <p:cNvSpPr txBox="1"/>
          <p:nvPr/>
        </p:nvSpPr>
        <p:spPr>
          <a:xfrm>
            <a:off x="6084168" y="5131884"/>
            <a:ext cx="2807462" cy="246221"/>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110</a:t>
            </a:r>
            <a:endParaRPr lang="de-DE" sz="1000" dirty="0">
              <a:latin typeface="Calibri" charset="0"/>
              <a:ea typeface="Calibri" charset="0"/>
              <a:cs typeface="Calibri" charset="0"/>
            </a:endParaRPr>
          </a:p>
        </p:txBody>
      </p:sp>
      <p:pic>
        <p:nvPicPr>
          <p:cNvPr id="11" name="Inhaltsplatzhalter 8"/>
          <p:cNvPicPr>
            <a:picLocks noChangeAspect="1"/>
          </p:cNvPicPr>
          <p:nvPr/>
        </p:nvPicPr>
        <p:blipFill rotWithShape="1">
          <a:blip r:embed="rId3">
            <a:extLst>
              <a:ext uri="{28A0092B-C50C-407E-A947-70E740481C1C}">
                <a14:useLocalDpi xmlns:a14="http://schemas.microsoft.com/office/drawing/2010/main" val="0"/>
              </a:ext>
            </a:extLst>
          </a:blip>
          <a:srcRect l="6514" t="8782" r="2292" b="39862"/>
          <a:stretch/>
        </p:blipFill>
        <p:spPr bwMode="auto">
          <a:xfrm>
            <a:off x="4860032" y="1637506"/>
            <a:ext cx="4032448" cy="3240360"/>
          </a:xfrm>
          <a:prstGeom prst="rect">
            <a:avLst/>
          </a:prstGeom>
          <a:noFill/>
          <a:ln w="9525">
            <a:noFill/>
            <a:miter lim="800000"/>
            <a:headEnd/>
            <a:tailEnd/>
          </a:ln>
        </p:spPr>
      </p:pic>
      <p:cxnSp>
        <p:nvCxnSpPr>
          <p:cNvPr id="12" name="Gerade Verbindung mit Pfeil 11"/>
          <p:cNvCxnSpPr/>
          <p:nvPr/>
        </p:nvCxnSpPr>
        <p:spPr bwMode="auto">
          <a:xfrm>
            <a:off x="4211960" y="2276872"/>
            <a:ext cx="648072"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3" name="Gerade Verbindung mit Pfeil 12"/>
          <p:cNvCxnSpPr/>
          <p:nvPr/>
        </p:nvCxnSpPr>
        <p:spPr bwMode="auto">
          <a:xfrm>
            <a:off x="4211960" y="3717032"/>
            <a:ext cx="648072"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9" name="Rechteck 18"/>
          <p:cNvSpPr>
            <a:spLocks noChangeAspect="1"/>
          </p:cNvSpPr>
          <p:nvPr/>
        </p:nvSpPr>
        <p:spPr bwMode="auto">
          <a:xfrm>
            <a:off x="1030675" y="4714994"/>
            <a:ext cx="2618154" cy="1080000"/>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b="1" i="1" dirty="0" smtClean="0">
                <a:latin typeface="Calibri" charset="0"/>
                <a:ea typeface="Calibri" charset="0"/>
                <a:cs typeface="Calibri" charset="0"/>
              </a:rPr>
              <a:t>Tipp:</a:t>
            </a:r>
            <a:r>
              <a:rPr lang="de-DE" sz="1300" i="1" dirty="0" smtClean="0">
                <a:latin typeface="Calibri" charset="0"/>
                <a:ea typeface="Calibri" charset="0"/>
                <a:cs typeface="Calibri" charset="0"/>
              </a:rPr>
              <a:t> Vor Einführung der Rechenregeln bietet es sich an, mit Zahlentermen zu modellieren und die Regeln mit der Vereinheitlichung der Kommunikation zu begründen!</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90010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dirty="0" smtClean="0"/>
              <a:t>Entdeckung weiterer Rechenregeln über beschreibungsgleiche Rechenterme:</a:t>
            </a:r>
            <a:endParaRPr lang="de-DE" dirty="0"/>
          </a:p>
        </p:txBody>
      </p:sp>
      <p:sp>
        <p:nvSpPr>
          <p:cNvPr id="4" name="Titel 3"/>
          <p:cNvSpPr>
            <a:spLocks noGrp="1"/>
          </p:cNvSpPr>
          <p:nvPr>
            <p:ph type="title"/>
          </p:nvPr>
        </p:nvSpPr>
        <p:spPr/>
        <p:txBody>
          <a:bodyPr>
            <a:normAutofit fontScale="90000"/>
          </a:bodyPr>
          <a:lstStyle/>
          <a:p>
            <a:pPr algn="ctr"/>
            <a:r>
              <a:rPr lang="de-DE" dirty="0"/>
              <a:t>Aufgabenbeispiele aus dem Doppeljahrgang 5/6 </a:t>
            </a:r>
            <a:r>
              <a:rPr lang="de-DE" dirty="0" smtClean="0"/>
              <a:t>IV</a:t>
            </a:r>
            <a:endParaRPr lang="de-DE" dirty="0"/>
          </a:p>
        </p:txBody>
      </p:sp>
      <p:sp>
        <p:nvSpPr>
          <p:cNvPr id="9" name="Inhaltsplatzhalter 2"/>
          <p:cNvSpPr>
            <a:spLocks noGrp="1"/>
          </p:cNvSpPr>
          <p:nvPr>
            <p:ph idx="1"/>
          </p:nvPr>
        </p:nvSpPr>
        <p:spPr>
          <a:xfrm>
            <a:off x="685800" y="1578858"/>
            <a:ext cx="3966452" cy="4752528"/>
          </a:xfrm>
        </p:spPr>
        <p:txBody>
          <a:bodyPr>
            <a:normAutofit/>
          </a:bodyPr>
          <a:lstStyle/>
          <a:p>
            <a:r>
              <a:rPr lang="de-DE" dirty="0" smtClean="0"/>
              <a:t>Bei der Beschreibung von Sachverhalten kann es passieren, dass zwei verschiedene Terme den gleichen Sachverhalt beschreiben.</a:t>
            </a:r>
          </a:p>
          <a:p>
            <a:r>
              <a:rPr lang="de-DE" dirty="0" smtClean="0"/>
              <a:t>Beim Vergleich solcher Terme können Rechenregeln und Rechengesetze entdeckt werden.</a:t>
            </a:r>
          </a:p>
          <a:p>
            <a:r>
              <a:rPr lang="de-DE" dirty="0" smtClean="0"/>
              <a:t>Man kann diese Regeln auch dazu benutzen, beschreibungsgleiche Terme zu bauen.</a:t>
            </a:r>
            <a:endParaRPr lang="de-DE" dirty="0"/>
          </a:p>
        </p:txBody>
      </p:sp>
      <p:pic>
        <p:nvPicPr>
          <p:cNvPr id="10" name="Inhaltsplatzhalter 5"/>
          <p:cNvPicPr>
            <a:picLocks noChangeAspect="1"/>
          </p:cNvPicPr>
          <p:nvPr/>
        </p:nvPicPr>
        <p:blipFill rotWithShape="1">
          <a:blip r:embed="rId3">
            <a:extLst>
              <a:ext uri="{28A0092B-C50C-407E-A947-70E740481C1C}">
                <a14:useLocalDpi xmlns:a14="http://schemas.microsoft.com/office/drawing/2010/main" val="0"/>
              </a:ext>
            </a:extLst>
          </a:blip>
          <a:srcRect l="2123" t="7687" r="4921" b="4417"/>
          <a:stretch/>
        </p:blipFill>
        <p:spPr bwMode="auto">
          <a:xfrm>
            <a:off x="4879033" y="1556792"/>
            <a:ext cx="3437383" cy="4637820"/>
          </a:xfrm>
          <a:prstGeom prst="rect">
            <a:avLst/>
          </a:prstGeom>
          <a:noFill/>
          <a:ln w="9525">
            <a:noFill/>
            <a:miter lim="800000"/>
            <a:headEnd/>
            <a:tailEnd/>
          </a:ln>
        </p:spPr>
      </p:pic>
      <p:cxnSp>
        <p:nvCxnSpPr>
          <p:cNvPr id="11" name="Gerade Verbindung mit Pfeil 10"/>
          <p:cNvCxnSpPr/>
          <p:nvPr/>
        </p:nvCxnSpPr>
        <p:spPr bwMode="auto">
          <a:xfrm>
            <a:off x="4427984" y="1844824"/>
            <a:ext cx="970243"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12" name="Textfeld 11"/>
          <p:cNvSpPr txBox="1"/>
          <p:nvPr/>
        </p:nvSpPr>
        <p:spPr>
          <a:xfrm>
            <a:off x="7740352" y="5971346"/>
            <a:ext cx="1251248" cy="553998"/>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111</a:t>
            </a:r>
            <a:endParaRPr lang="de-DE" sz="1000" dirty="0">
              <a:latin typeface="Calibri" charset="0"/>
              <a:ea typeface="Calibri" charset="0"/>
              <a:cs typeface="Calibri" charset="0"/>
            </a:endParaRPr>
          </a:p>
        </p:txBody>
      </p:sp>
      <p:cxnSp>
        <p:nvCxnSpPr>
          <p:cNvPr id="13" name="Gerade Verbindung mit Pfeil 12"/>
          <p:cNvCxnSpPr/>
          <p:nvPr/>
        </p:nvCxnSpPr>
        <p:spPr bwMode="auto">
          <a:xfrm>
            <a:off x="4393845" y="3429000"/>
            <a:ext cx="970243"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4" name="Gerade Verbindung mit Pfeil 13"/>
          <p:cNvCxnSpPr/>
          <p:nvPr/>
        </p:nvCxnSpPr>
        <p:spPr bwMode="auto">
          <a:xfrm>
            <a:off x="4427984" y="4941168"/>
            <a:ext cx="970243" cy="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Tree>
    <p:extLst>
      <p:ext uri="{BB962C8B-B14F-4D97-AF65-F5344CB8AC3E}">
        <p14:creationId xmlns:p14="http://schemas.microsoft.com/office/powerpoint/2010/main" val="1635682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dirty="0" smtClean="0"/>
              <a:t>Variablenvorbereitung mit Zahlentermen:</a:t>
            </a:r>
            <a:endParaRPr lang="de-DE" dirty="0"/>
          </a:p>
        </p:txBody>
      </p:sp>
      <p:sp>
        <p:nvSpPr>
          <p:cNvPr id="4" name="Titel 3"/>
          <p:cNvSpPr>
            <a:spLocks noGrp="1"/>
          </p:cNvSpPr>
          <p:nvPr>
            <p:ph type="title"/>
          </p:nvPr>
        </p:nvSpPr>
        <p:spPr/>
        <p:txBody>
          <a:bodyPr>
            <a:normAutofit fontScale="90000"/>
          </a:bodyPr>
          <a:lstStyle/>
          <a:p>
            <a:pPr algn="ctr"/>
            <a:r>
              <a:rPr lang="de-DE" dirty="0"/>
              <a:t>Aufgabenbeispiele aus dem Doppeljahrgang 5/6 </a:t>
            </a:r>
            <a:r>
              <a:rPr lang="de-DE" dirty="0" smtClean="0"/>
              <a:t>V</a:t>
            </a:r>
            <a:endParaRPr lang="de-DE" dirty="0"/>
          </a:p>
        </p:txBody>
      </p:sp>
      <p:sp>
        <p:nvSpPr>
          <p:cNvPr id="5" name="Inhaltsplatzhalter 4"/>
          <p:cNvSpPr>
            <a:spLocks noGrp="1"/>
          </p:cNvSpPr>
          <p:nvPr>
            <p:ph idx="1"/>
          </p:nvPr>
        </p:nvSpPr>
        <p:spPr>
          <a:xfrm>
            <a:off x="323528" y="1628800"/>
            <a:ext cx="4176464" cy="4536504"/>
          </a:xfrm>
        </p:spPr>
        <p:txBody>
          <a:bodyPr/>
          <a:lstStyle/>
          <a:p>
            <a:r>
              <a:rPr lang="de-DE" dirty="0"/>
              <a:t>Möglicher Ablauf:</a:t>
            </a:r>
          </a:p>
          <a:p>
            <a:pPr lvl="1"/>
            <a:r>
              <a:rPr lang="de-DE" dirty="0"/>
              <a:t>Geschickt zählen</a:t>
            </a:r>
          </a:p>
          <a:p>
            <a:pPr marL="914400" lvl="2" indent="0">
              <a:buNone/>
            </a:pPr>
            <a:r>
              <a:rPr lang="de-DE" dirty="0" err="1"/>
              <a:t>SuS</a:t>
            </a:r>
            <a:r>
              <a:rPr lang="de-DE" dirty="0"/>
              <a:t> können </a:t>
            </a:r>
            <a:r>
              <a:rPr lang="de-DE" dirty="0" smtClean="0"/>
              <a:t>Folgen z. B. in statischen </a:t>
            </a:r>
            <a:r>
              <a:rPr lang="de-DE" dirty="0"/>
              <a:t>Punktmuster mit verschiedenen Methoden erfassen.</a:t>
            </a:r>
          </a:p>
          <a:p>
            <a:pPr lvl="1"/>
            <a:r>
              <a:rPr lang="de-DE" dirty="0"/>
              <a:t>Geschickt weiterzählen</a:t>
            </a:r>
          </a:p>
          <a:p>
            <a:pPr marL="914400" lvl="2" indent="0">
              <a:buNone/>
            </a:pPr>
            <a:r>
              <a:rPr lang="de-DE" dirty="0" err="1"/>
              <a:t>SuS</a:t>
            </a:r>
            <a:r>
              <a:rPr lang="de-DE" dirty="0"/>
              <a:t> können </a:t>
            </a:r>
            <a:r>
              <a:rPr lang="de-DE" dirty="0" smtClean="0"/>
              <a:t>Folgen </a:t>
            </a:r>
            <a:r>
              <a:rPr lang="de-DE" dirty="0"/>
              <a:t>mit verschiedenen Verfahren beschreiben.</a:t>
            </a:r>
          </a:p>
          <a:p>
            <a:pPr lvl="1"/>
            <a:r>
              <a:rPr lang="de-DE" dirty="0"/>
              <a:t>Geschickt weiterrechnen</a:t>
            </a:r>
          </a:p>
          <a:p>
            <a:pPr marL="914400" lvl="2" indent="0">
              <a:buNone/>
            </a:pPr>
            <a:r>
              <a:rPr lang="de-DE" dirty="0" err="1"/>
              <a:t>SuS</a:t>
            </a:r>
            <a:r>
              <a:rPr lang="de-DE" dirty="0"/>
              <a:t> können </a:t>
            </a:r>
            <a:r>
              <a:rPr lang="de-DE" dirty="0" smtClean="0"/>
              <a:t>auf verschiedene Weise eine Folge fortsetzen</a:t>
            </a:r>
            <a:endParaRPr lang="de-DE" dirty="0"/>
          </a:p>
        </p:txBody>
      </p:sp>
      <p:pic>
        <p:nvPicPr>
          <p:cNvPr id="7" name="Bild 6"/>
          <p:cNvPicPr>
            <a:picLocks noChangeAspect="1"/>
          </p:cNvPicPr>
          <p:nvPr/>
        </p:nvPicPr>
        <p:blipFill rotWithShape="1">
          <a:blip r:embed="rId3">
            <a:extLst>
              <a:ext uri="{28A0092B-C50C-407E-A947-70E740481C1C}">
                <a14:useLocalDpi xmlns:a14="http://schemas.microsoft.com/office/drawing/2010/main" val="0"/>
              </a:ext>
            </a:extLst>
          </a:blip>
          <a:srcRect l="16828" t="1329" r="26261" b="19475"/>
          <a:stretch/>
        </p:blipFill>
        <p:spPr>
          <a:xfrm>
            <a:off x="4716016" y="1993404"/>
            <a:ext cx="3816424" cy="3232448"/>
          </a:xfrm>
          <a:prstGeom prst="rect">
            <a:avLst/>
          </a:prstGeom>
        </p:spPr>
      </p:pic>
      <p:sp>
        <p:nvSpPr>
          <p:cNvPr id="8" name="Textfeld 7"/>
          <p:cNvSpPr txBox="1"/>
          <p:nvPr/>
        </p:nvSpPr>
        <p:spPr>
          <a:xfrm>
            <a:off x="321066" y="6366388"/>
            <a:ext cx="1147368" cy="246221"/>
          </a:xfrm>
          <a:prstGeom prst="rect">
            <a:avLst/>
          </a:prstGeom>
          <a:noFill/>
        </p:spPr>
        <p:txBody>
          <a:bodyPr wrap="square" rtlCol="0">
            <a:spAutoFit/>
          </a:bodyPr>
          <a:lstStyle/>
          <a:p>
            <a:r>
              <a:rPr lang="de-DE" sz="1000" dirty="0" smtClean="0">
                <a:latin typeface="Calibri" charset="0"/>
                <a:ea typeface="Calibri" charset="0"/>
                <a:cs typeface="Calibri" charset="0"/>
              </a:rPr>
              <a:t>Vgl. Barzel, 2012</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422815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dirty="0" smtClean="0"/>
              <a:t>Folgen: Geschickt zählen</a:t>
            </a:r>
            <a:endParaRPr lang="de-DE" dirty="0"/>
          </a:p>
        </p:txBody>
      </p:sp>
      <p:sp>
        <p:nvSpPr>
          <p:cNvPr id="4" name="Titel 3"/>
          <p:cNvSpPr>
            <a:spLocks noGrp="1"/>
          </p:cNvSpPr>
          <p:nvPr>
            <p:ph type="title"/>
          </p:nvPr>
        </p:nvSpPr>
        <p:spPr/>
        <p:txBody>
          <a:bodyPr>
            <a:normAutofit fontScale="90000"/>
          </a:bodyPr>
          <a:lstStyle/>
          <a:p>
            <a:pPr algn="ctr"/>
            <a:r>
              <a:rPr lang="de-DE" dirty="0"/>
              <a:t>Aufgabenbeispiele aus dem Doppeljahrgang 5/6 </a:t>
            </a:r>
            <a:r>
              <a:rPr lang="de-DE" dirty="0" smtClean="0"/>
              <a:t>V</a:t>
            </a:r>
            <a:endParaRPr lang="de-DE" dirty="0"/>
          </a:p>
        </p:txBody>
      </p:sp>
      <p:sp>
        <p:nvSpPr>
          <p:cNvPr id="8" name="Inhaltsplatzhalter 6"/>
          <p:cNvSpPr txBox="1">
            <a:spLocks/>
          </p:cNvSpPr>
          <p:nvPr/>
        </p:nvSpPr>
        <p:spPr bwMode="auto">
          <a:xfrm>
            <a:off x="685800" y="1630726"/>
            <a:ext cx="3958208" cy="4752528"/>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kern="0" dirty="0" smtClean="0"/>
              <a:t>Start mit statischen Punktmustern</a:t>
            </a:r>
          </a:p>
          <a:p>
            <a:r>
              <a:rPr lang="de-DE" kern="0" dirty="0"/>
              <a:t>m</a:t>
            </a:r>
            <a:r>
              <a:rPr lang="de-DE" kern="0" dirty="0" smtClean="0"/>
              <a:t>it verschiedenen Methoden die Anzahl von Punkten in einem Muster erfassen:</a:t>
            </a:r>
          </a:p>
          <a:p>
            <a:pPr lvl="1"/>
            <a:r>
              <a:rPr lang="de-DE" kern="0" dirty="0" smtClean="0"/>
              <a:t>Bündeln</a:t>
            </a:r>
          </a:p>
          <a:p>
            <a:pPr lvl="1"/>
            <a:r>
              <a:rPr lang="de-DE" kern="0" dirty="0" smtClean="0"/>
              <a:t>Zerlegen</a:t>
            </a:r>
          </a:p>
          <a:p>
            <a:pPr lvl="1"/>
            <a:r>
              <a:rPr lang="de-DE" kern="0" dirty="0" smtClean="0"/>
              <a:t>Umlegen</a:t>
            </a:r>
          </a:p>
          <a:p>
            <a:endParaRPr lang="de-DE" kern="0" dirty="0" smtClean="0"/>
          </a:p>
          <a:p>
            <a:r>
              <a:rPr lang="de-DE" kern="0" dirty="0" smtClean="0"/>
              <a:t>Die </a:t>
            </a:r>
            <a:r>
              <a:rPr lang="de-DE" kern="0" dirty="0" err="1" smtClean="0"/>
              <a:t>SuS</a:t>
            </a:r>
            <a:r>
              <a:rPr lang="de-DE" kern="0" dirty="0" smtClean="0"/>
              <a:t> lernen Methoden zur Erfassung über ihren Vergleich.</a:t>
            </a:r>
          </a:p>
          <a:p>
            <a:pPr lvl="1"/>
            <a:endParaRPr lang="de-DE" kern="0" dirty="0" smtClean="0"/>
          </a:p>
        </p:txBody>
      </p:sp>
      <p:pic>
        <p:nvPicPr>
          <p:cNvPr id="10" name="Bild 9"/>
          <p:cNvPicPr>
            <a:picLocks noChangeAspect="1"/>
          </p:cNvPicPr>
          <p:nvPr/>
        </p:nvPicPr>
        <p:blipFill rotWithShape="1">
          <a:blip r:embed="rId4">
            <a:extLst>
              <a:ext uri="{28A0092B-C50C-407E-A947-70E740481C1C}">
                <a14:useLocalDpi xmlns:a14="http://schemas.microsoft.com/office/drawing/2010/main" val="0"/>
              </a:ext>
            </a:extLst>
          </a:blip>
          <a:srcRect l="2996" t="10888" r="52069" b="2939"/>
          <a:stretch/>
        </p:blipFill>
        <p:spPr>
          <a:xfrm>
            <a:off x="5220072" y="1701518"/>
            <a:ext cx="3600400" cy="4880543"/>
          </a:xfrm>
          <a:prstGeom prst="rect">
            <a:avLst/>
          </a:prstGeom>
        </p:spPr>
      </p:pic>
      <p:sp>
        <p:nvSpPr>
          <p:cNvPr id="11" name="Textfeld 10"/>
          <p:cNvSpPr txBox="1"/>
          <p:nvPr/>
        </p:nvSpPr>
        <p:spPr>
          <a:xfrm>
            <a:off x="4355976" y="6115362"/>
            <a:ext cx="1296144" cy="553998"/>
          </a:xfrm>
          <a:prstGeom prst="rect">
            <a:avLst/>
          </a:prstGeom>
          <a:noFill/>
        </p:spPr>
        <p:txBody>
          <a:bodyPr wrap="square" rtlCol="0">
            <a:spAutoFit/>
          </a:bodyPr>
          <a:lstStyle/>
          <a:p>
            <a:r>
              <a:rPr lang="de-DE" sz="1000" smtClean="0">
                <a:latin typeface="Calibri" charset="0"/>
                <a:ea typeface="Calibri" charset="0"/>
                <a:cs typeface="Calibri" charset="0"/>
              </a:rPr>
              <a:t>Bild entnommen aus mathewerkstatt </a:t>
            </a:r>
            <a:r>
              <a:rPr lang="de-DE" sz="1000" dirty="0" smtClean="0">
                <a:latin typeface="Calibri" charset="0"/>
                <a:ea typeface="Calibri" charset="0"/>
                <a:cs typeface="Calibri" charset="0"/>
              </a:rPr>
              <a:t>6, Seite 196</a:t>
            </a:r>
            <a:endParaRPr lang="de-DE" sz="1000" dirty="0">
              <a:latin typeface="Calibri" charset="0"/>
              <a:ea typeface="Calibri" charset="0"/>
              <a:cs typeface="Calibri" charset="0"/>
            </a:endParaRPr>
          </a:p>
        </p:txBody>
      </p:sp>
      <p:cxnSp>
        <p:nvCxnSpPr>
          <p:cNvPr id="12" name="Gerade Verbindung mit Pfeil 11"/>
          <p:cNvCxnSpPr/>
          <p:nvPr/>
        </p:nvCxnSpPr>
        <p:spPr bwMode="auto">
          <a:xfrm>
            <a:off x="2771800" y="4346890"/>
            <a:ext cx="2448272" cy="95624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3" name="Gerade Verbindung mit Pfeil 12"/>
          <p:cNvCxnSpPr/>
          <p:nvPr/>
        </p:nvCxnSpPr>
        <p:spPr bwMode="auto">
          <a:xfrm>
            <a:off x="2771800" y="3933056"/>
            <a:ext cx="2448272" cy="41383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4" name="Gerade Verbindung mit Pfeil 13"/>
          <p:cNvCxnSpPr/>
          <p:nvPr/>
        </p:nvCxnSpPr>
        <p:spPr bwMode="auto">
          <a:xfrm flipV="1">
            <a:off x="2771800" y="3447732"/>
            <a:ext cx="2448272" cy="12528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Tree>
    <p:extLst>
      <p:ext uri="{BB962C8B-B14F-4D97-AF65-F5344CB8AC3E}">
        <p14:creationId xmlns:p14="http://schemas.microsoft.com/office/powerpoint/2010/main" val="900493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nhaltsplatzhalter 15"/>
          <p:cNvSpPr>
            <a:spLocks noGrp="1"/>
          </p:cNvSpPr>
          <p:nvPr>
            <p:ph idx="17"/>
          </p:nvPr>
        </p:nvSpPr>
        <p:spPr/>
        <p:txBody>
          <a:bodyPr/>
          <a:lstStyle/>
          <a:p>
            <a:r>
              <a:rPr lang="de-DE" dirty="0" smtClean="0"/>
              <a:t>Geschickt weiterzählen:</a:t>
            </a:r>
            <a:endParaRPr lang="de-DE" dirty="0"/>
          </a:p>
        </p:txBody>
      </p:sp>
      <p:sp>
        <p:nvSpPr>
          <p:cNvPr id="3" name="Titel 2"/>
          <p:cNvSpPr>
            <a:spLocks noGrp="1"/>
          </p:cNvSpPr>
          <p:nvPr>
            <p:ph type="title"/>
          </p:nvPr>
        </p:nvSpPr>
        <p:spPr/>
        <p:txBody>
          <a:bodyPr>
            <a:normAutofit fontScale="90000"/>
          </a:bodyPr>
          <a:lstStyle/>
          <a:p>
            <a:pPr algn="ctr"/>
            <a:r>
              <a:rPr lang="de-DE" dirty="0" smtClean="0"/>
              <a:t>Aufgabenbeispiele aus dem Doppeljahrgang 5/6 V</a:t>
            </a:r>
            <a:endParaRPr lang="de-DE" dirty="0"/>
          </a:p>
        </p:txBody>
      </p:sp>
      <p:sp>
        <p:nvSpPr>
          <p:cNvPr id="17" name="Textfeld 16"/>
          <p:cNvSpPr txBox="1"/>
          <p:nvPr/>
        </p:nvSpPr>
        <p:spPr>
          <a:xfrm>
            <a:off x="1812323" y="4694947"/>
            <a:ext cx="2880320" cy="246221"/>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197</a:t>
            </a:r>
            <a:endParaRPr lang="de-DE" sz="1000" dirty="0">
              <a:latin typeface="Calibri" charset="0"/>
              <a:ea typeface="Calibri" charset="0"/>
              <a:cs typeface="Calibri" charset="0"/>
            </a:endParaRPr>
          </a:p>
        </p:txBody>
      </p:sp>
      <p:pic>
        <p:nvPicPr>
          <p:cNvPr id="18" name="Inhaltsplatzhalter 9"/>
          <p:cNvPicPr>
            <a:picLocks noGrp="1" noChangeAspect="1"/>
          </p:cNvPicPr>
          <p:nvPr>
            <p:ph idx="1"/>
          </p:nvPr>
        </p:nvPicPr>
        <p:blipFill rotWithShape="1">
          <a:blip r:embed="rId3">
            <a:extLst>
              <a:ext uri="{28A0092B-C50C-407E-A947-70E740481C1C}">
                <a14:useLocalDpi xmlns:a14="http://schemas.microsoft.com/office/drawing/2010/main" val="0"/>
              </a:ext>
            </a:extLst>
          </a:blip>
          <a:srcRect l="52125" t="30193" r="2940" b="35971"/>
          <a:stretch/>
        </p:blipFill>
        <p:spPr>
          <a:xfrm>
            <a:off x="1835696" y="1634965"/>
            <a:ext cx="5835039" cy="3105786"/>
          </a:xfrm>
          <a:prstGeom prst="rect">
            <a:avLst/>
          </a:prstGeom>
        </p:spPr>
      </p:pic>
      <p:sp>
        <p:nvSpPr>
          <p:cNvPr id="19" name="Rechteck 18"/>
          <p:cNvSpPr>
            <a:spLocks/>
          </p:cNvSpPr>
          <p:nvPr/>
        </p:nvSpPr>
        <p:spPr bwMode="auto">
          <a:xfrm>
            <a:off x="308175" y="3596123"/>
            <a:ext cx="1193375" cy="1191600"/>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Markieren der Veränderung im Muster mit Farben</a:t>
            </a:r>
          </a:p>
          <a:p>
            <a:pPr marL="0" marR="0" indent="0" algn="ctr"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baseline="0" dirty="0" smtClean="0">
                <a:ln>
                  <a:noFill/>
                </a:ln>
                <a:solidFill>
                  <a:schemeClr val="tx1"/>
                </a:solidFill>
                <a:effectLst/>
                <a:latin typeface="Calibri" charset="0"/>
                <a:ea typeface="Calibri" charset="0"/>
                <a:cs typeface="Calibri" charset="0"/>
                <a:sym typeface="Wingdings"/>
              </a:rPr>
              <a:t> Regel</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20" name="Rechteck 19"/>
          <p:cNvSpPr>
            <a:spLocks noChangeAspect="1"/>
          </p:cNvSpPr>
          <p:nvPr/>
        </p:nvSpPr>
        <p:spPr bwMode="auto">
          <a:xfrm>
            <a:off x="309224" y="1679769"/>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Beschreibung eines Musters über eine Regel</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21" name="Rechteck 20"/>
          <p:cNvSpPr>
            <a:spLocks noChangeAspect="1"/>
          </p:cNvSpPr>
          <p:nvPr/>
        </p:nvSpPr>
        <p:spPr bwMode="auto">
          <a:xfrm>
            <a:off x="7670735" y="3596124"/>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Darstellung in einer Wertetabelle</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22" name="Rechteck 21"/>
          <p:cNvSpPr>
            <a:spLocks noChangeAspect="1"/>
          </p:cNvSpPr>
          <p:nvPr/>
        </p:nvSpPr>
        <p:spPr bwMode="auto">
          <a:xfrm>
            <a:off x="7670735" y="1679769"/>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Zahlenterme</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23" name="Textfeld 22"/>
          <p:cNvSpPr txBox="1"/>
          <p:nvPr/>
        </p:nvSpPr>
        <p:spPr>
          <a:xfrm>
            <a:off x="493493" y="4904000"/>
            <a:ext cx="7318867" cy="1477328"/>
          </a:xfrm>
          <a:prstGeom prst="rect">
            <a:avLst/>
          </a:prstGeom>
          <a:noFill/>
        </p:spPr>
        <p:txBody>
          <a:bodyPr wrap="square" rtlCol="0">
            <a:spAutoFit/>
          </a:bodyPr>
          <a:lstStyle/>
          <a:p>
            <a:pPr>
              <a:lnSpc>
                <a:spcPct val="150000"/>
              </a:lnSpc>
            </a:pPr>
            <a:r>
              <a:rPr lang="de-DE" sz="1600" dirty="0" smtClean="0">
                <a:latin typeface="Calibri" charset="0"/>
                <a:ea typeface="Calibri" charset="0"/>
                <a:cs typeface="Calibri" charset="0"/>
              </a:rPr>
              <a:t>Regeln für Zahlenmuster können neben diesen Darstellungen häufig auf zwei Weisen angegeben werden. Die Rekursion ist für </a:t>
            </a:r>
            <a:r>
              <a:rPr lang="de-DE" sz="1600" dirty="0" err="1" smtClean="0">
                <a:latin typeface="Calibri" charset="0"/>
                <a:ea typeface="Calibri" charset="0"/>
                <a:cs typeface="Calibri" charset="0"/>
              </a:rPr>
              <a:t>SuS</a:t>
            </a:r>
            <a:r>
              <a:rPr lang="de-DE" sz="1600" dirty="0" smtClean="0">
                <a:latin typeface="Calibri" charset="0"/>
                <a:ea typeface="Calibri" charset="0"/>
                <a:cs typeface="Calibri" charset="0"/>
              </a:rPr>
              <a:t> meist einfacher:</a:t>
            </a:r>
          </a:p>
          <a:p>
            <a:pPr marL="285750" indent="-285750">
              <a:lnSpc>
                <a:spcPct val="150000"/>
              </a:lnSpc>
              <a:buClr>
                <a:srgbClr val="CBB98A"/>
              </a:buClr>
              <a:buFont typeface="Wingdings" charset="2"/>
              <a:buChar char="§"/>
            </a:pPr>
            <a:r>
              <a:rPr lang="de-DE" sz="1400" dirty="0" smtClean="0">
                <a:latin typeface="Calibri" charset="0"/>
                <a:ea typeface="Calibri" charset="0"/>
                <a:cs typeface="Calibri" charset="0"/>
              </a:rPr>
              <a:t>Rekursiv: Veränderung zum Vorgänger wird betrachtet, Startzahl wichtig</a:t>
            </a:r>
            <a:endParaRPr lang="de-DE" sz="1400" dirty="0">
              <a:latin typeface="Calibri" charset="0"/>
              <a:ea typeface="Calibri" charset="0"/>
              <a:cs typeface="Calibri" charset="0"/>
            </a:endParaRPr>
          </a:p>
          <a:p>
            <a:pPr marL="285750" indent="-285750">
              <a:lnSpc>
                <a:spcPct val="150000"/>
              </a:lnSpc>
              <a:buClr>
                <a:srgbClr val="CBB98A"/>
              </a:buClr>
              <a:buFont typeface="Wingdings" charset="2"/>
              <a:buChar char="§"/>
            </a:pPr>
            <a:r>
              <a:rPr lang="de-DE" sz="1400" dirty="0" smtClean="0">
                <a:latin typeface="Calibri" charset="0"/>
                <a:ea typeface="Calibri" charset="0"/>
                <a:cs typeface="Calibri" charset="0"/>
              </a:rPr>
              <a:t>Berechnungsvorschrift: Jede Zahl kann direkt berechnet werden.</a:t>
            </a:r>
          </a:p>
        </p:txBody>
      </p:sp>
    </p:spTree>
    <p:extLst>
      <p:ext uri="{BB962C8B-B14F-4D97-AF65-F5344CB8AC3E}">
        <p14:creationId xmlns:p14="http://schemas.microsoft.com/office/powerpoint/2010/main" val="1503304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nhaltsplatzhalter 15"/>
          <p:cNvSpPr>
            <a:spLocks noGrp="1"/>
          </p:cNvSpPr>
          <p:nvPr>
            <p:ph idx="17"/>
          </p:nvPr>
        </p:nvSpPr>
        <p:spPr/>
        <p:txBody>
          <a:bodyPr/>
          <a:lstStyle/>
          <a:p>
            <a:r>
              <a:rPr lang="de-DE" dirty="0" smtClean="0"/>
              <a:t>Geschickt weiterrechnen:</a:t>
            </a:r>
            <a:endParaRPr lang="de-DE" dirty="0"/>
          </a:p>
        </p:txBody>
      </p:sp>
      <p:sp>
        <p:nvSpPr>
          <p:cNvPr id="3" name="Titel 2"/>
          <p:cNvSpPr>
            <a:spLocks noGrp="1"/>
          </p:cNvSpPr>
          <p:nvPr>
            <p:ph type="title"/>
          </p:nvPr>
        </p:nvSpPr>
        <p:spPr/>
        <p:txBody>
          <a:bodyPr>
            <a:normAutofit fontScale="90000"/>
          </a:bodyPr>
          <a:lstStyle/>
          <a:p>
            <a:pPr algn="ctr"/>
            <a:r>
              <a:rPr lang="de-DE" dirty="0" smtClean="0"/>
              <a:t>Aufgabenbeispiele aus dem Doppeljahrgang 5/6 V</a:t>
            </a:r>
            <a:endParaRPr lang="de-DE" dirty="0"/>
          </a:p>
        </p:txBody>
      </p:sp>
      <p:sp>
        <p:nvSpPr>
          <p:cNvPr id="13" name="Inhaltsplatzhalter 6"/>
          <p:cNvSpPr>
            <a:spLocks noGrp="1"/>
          </p:cNvSpPr>
          <p:nvPr>
            <p:ph idx="1"/>
          </p:nvPr>
        </p:nvSpPr>
        <p:spPr>
          <a:xfrm>
            <a:off x="685800" y="1632231"/>
            <a:ext cx="4328072" cy="4752528"/>
          </a:xfrm>
        </p:spPr>
        <p:txBody>
          <a:bodyPr/>
          <a:lstStyle/>
          <a:p>
            <a:r>
              <a:rPr lang="de-DE" dirty="0" smtClean="0"/>
              <a:t>Aufstellen der Terme über:</a:t>
            </a:r>
          </a:p>
          <a:p>
            <a:pPr lvl="1"/>
            <a:r>
              <a:rPr lang="de-DE" dirty="0" smtClean="0"/>
              <a:t>Veränderungen beschreiben</a:t>
            </a:r>
          </a:p>
          <a:p>
            <a:pPr lvl="1"/>
            <a:r>
              <a:rPr lang="de-DE" dirty="0" smtClean="0"/>
              <a:t>Startzahl erkennen</a:t>
            </a:r>
          </a:p>
          <a:p>
            <a:pPr lvl="1"/>
            <a:r>
              <a:rPr lang="de-DE" dirty="0" smtClean="0"/>
              <a:t>Term zusammensetzen</a:t>
            </a:r>
          </a:p>
          <a:p>
            <a:pPr lvl="1"/>
            <a:endParaRPr lang="de-DE" dirty="0"/>
          </a:p>
          <a:p>
            <a:r>
              <a:rPr lang="de-DE" dirty="0" smtClean="0"/>
              <a:t>Verknüpfungen zu anderen Darstellungen schaffen</a:t>
            </a:r>
          </a:p>
          <a:p>
            <a:pPr lvl="1"/>
            <a:r>
              <a:rPr lang="de-DE" dirty="0" smtClean="0"/>
              <a:t>Tills Tabelle wird von Pia mit einem Term in zwei Schritten vereinfacht</a:t>
            </a:r>
          </a:p>
          <a:p>
            <a:endParaRPr lang="de-DE" dirty="0"/>
          </a:p>
          <a:p>
            <a:pPr marL="0" indent="0">
              <a:buNone/>
            </a:pPr>
            <a:endParaRPr lang="de-DE" dirty="0" smtClean="0"/>
          </a:p>
        </p:txBody>
      </p:sp>
      <p:pic>
        <p:nvPicPr>
          <p:cNvPr id="15" name="Bild 14"/>
          <p:cNvPicPr>
            <a:picLocks noChangeAspect="1"/>
          </p:cNvPicPr>
          <p:nvPr/>
        </p:nvPicPr>
        <p:blipFill rotWithShape="1">
          <a:blip r:embed="rId3">
            <a:extLst>
              <a:ext uri="{28A0092B-C50C-407E-A947-70E740481C1C}">
                <a14:useLocalDpi xmlns:a14="http://schemas.microsoft.com/office/drawing/2010/main" val="0"/>
              </a:ext>
            </a:extLst>
          </a:blip>
          <a:srcRect l="2750" t="9997" r="50788" b="5333"/>
          <a:stretch/>
        </p:blipFill>
        <p:spPr>
          <a:xfrm>
            <a:off x="5162386" y="1628800"/>
            <a:ext cx="3829214" cy="4932547"/>
          </a:xfrm>
          <a:prstGeom prst="rect">
            <a:avLst/>
          </a:prstGeom>
        </p:spPr>
      </p:pic>
      <p:sp>
        <p:nvSpPr>
          <p:cNvPr id="24" name="Textfeld 23"/>
          <p:cNvSpPr txBox="1"/>
          <p:nvPr/>
        </p:nvSpPr>
        <p:spPr>
          <a:xfrm>
            <a:off x="4220286" y="6021288"/>
            <a:ext cx="1287818" cy="553998"/>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6</a:t>
            </a:r>
            <a:r>
              <a:rPr lang="de-DE" sz="1000" dirty="0" smtClean="0">
                <a:latin typeface="Calibri" charset="0"/>
                <a:ea typeface="Calibri" charset="0"/>
                <a:cs typeface="Calibri" charset="0"/>
              </a:rPr>
              <a:t>, Seite 198</a:t>
            </a:r>
            <a:endParaRPr lang="de-DE" sz="1000" dirty="0">
              <a:latin typeface="Calibri" charset="0"/>
              <a:ea typeface="Calibri" charset="0"/>
              <a:cs typeface="Calibri" charset="0"/>
            </a:endParaRPr>
          </a:p>
        </p:txBody>
      </p:sp>
      <p:sp>
        <p:nvSpPr>
          <p:cNvPr id="25" name="Rechteck 24"/>
          <p:cNvSpPr>
            <a:spLocks/>
          </p:cNvSpPr>
          <p:nvPr/>
        </p:nvSpPr>
        <p:spPr bwMode="auto">
          <a:xfrm>
            <a:off x="89112" y="5245854"/>
            <a:ext cx="3974334" cy="131274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baseline="0" dirty="0" smtClean="0">
                <a:ln>
                  <a:noFill/>
                </a:ln>
                <a:solidFill>
                  <a:schemeClr val="tx1"/>
                </a:solidFill>
                <a:effectLst/>
                <a:latin typeface="Calibri" charset="0"/>
                <a:ea typeface="Calibri" charset="0"/>
                <a:cs typeface="Calibri" charset="0"/>
              </a:rPr>
              <a:t>Achtung! Nicht</a:t>
            </a:r>
            <a:r>
              <a:rPr kumimoji="0" lang="de-DE" sz="1300" b="0" i="1" u="none" strike="noStrike" cap="none" normalizeH="0" dirty="0" smtClean="0">
                <a:ln>
                  <a:noFill/>
                </a:ln>
                <a:solidFill>
                  <a:schemeClr val="tx1"/>
                </a:solidFill>
                <a:effectLst/>
                <a:latin typeface="Calibri" charset="0"/>
                <a:ea typeface="Calibri" charset="0"/>
                <a:cs typeface="Calibri" charset="0"/>
              </a:rPr>
              <a:t> immer können Terme auf diese Weise gefunden werden. Es funktioniert nur, wenn die Differenz zwischen den Zahlen immer gleich ist. </a:t>
            </a:r>
          </a:p>
          <a:p>
            <a:pPr marL="0" marR="0" indent="0"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dirty="0" smtClean="0">
                <a:ln>
                  <a:noFill/>
                </a:ln>
                <a:solidFill>
                  <a:schemeClr val="tx1"/>
                </a:solidFill>
                <a:effectLst/>
                <a:latin typeface="Calibri" charset="0"/>
                <a:ea typeface="Calibri" charset="0"/>
                <a:cs typeface="Calibri" charset="0"/>
              </a:rPr>
              <a:t>Beim Thema Funktionen werden wir jedoch sehen, dass man auch bei bestimmten ungleichen Differenzen Terme aufstellen kann.</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1563005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Inhaltsplatzhalter 15"/>
          <p:cNvSpPr>
            <a:spLocks noGrp="1"/>
          </p:cNvSpPr>
          <p:nvPr>
            <p:ph idx="17"/>
          </p:nvPr>
        </p:nvSpPr>
        <p:spPr/>
        <p:txBody>
          <a:bodyPr/>
          <a:lstStyle/>
          <a:p>
            <a:r>
              <a:rPr lang="de-DE" dirty="0" smtClean="0"/>
              <a:t>Geschickt weiterrechnen </a:t>
            </a:r>
            <a:r>
              <a:rPr lang="mr-IN" dirty="0" smtClean="0"/>
              <a:t>–</a:t>
            </a:r>
            <a:r>
              <a:rPr lang="de-DE" dirty="0" smtClean="0"/>
              <a:t> Vergleich der Vorgehensweisen</a:t>
            </a:r>
            <a:endParaRPr lang="de-DE" dirty="0"/>
          </a:p>
        </p:txBody>
      </p:sp>
      <p:sp>
        <p:nvSpPr>
          <p:cNvPr id="3" name="Titel 2"/>
          <p:cNvSpPr>
            <a:spLocks noGrp="1"/>
          </p:cNvSpPr>
          <p:nvPr>
            <p:ph type="title"/>
          </p:nvPr>
        </p:nvSpPr>
        <p:spPr/>
        <p:txBody>
          <a:bodyPr>
            <a:normAutofit fontScale="90000"/>
          </a:bodyPr>
          <a:lstStyle/>
          <a:p>
            <a:r>
              <a:rPr lang="de-DE" dirty="0" smtClean="0"/>
              <a:t>Aufgabenbeispiele aus dem Doppeljahrgang 5/6 V</a:t>
            </a:r>
            <a:endParaRPr lang="de-DE" dirty="0"/>
          </a:p>
        </p:txBody>
      </p:sp>
      <p:pic>
        <p:nvPicPr>
          <p:cNvPr id="10" name="Inhaltsplatzhalter 14"/>
          <p:cNvPicPr>
            <a:picLocks noGrp="1" noChangeAspect="1"/>
          </p:cNvPicPr>
          <p:nvPr>
            <p:ph idx="1"/>
          </p:nvPr>
        </p:nvPicPr>
        <p:blipFill rotWithShape="1">
          <a:blip r:embed="rId2">
            <a:extLst>
              <a:ext uri="{28A0092B-C50C-407E-A947-70E740481C1C}">
                <a14:useLocalDpi xmlns:a14="http://schemas.microsoft.com/office/drawing/2010/main" val="0"/>
              </a:ext>
            </a:extLst>
          </a:blip>
          <a:srcRect l="51272" t="9985" r="2924" b="48616"/>
          <a:stretch/>
        </p:blipFill>
        <p:spPr>
          <a:xfrm>
            <a:off x="2267744" y="1645211"/>
            <a:ext cx="5040561" cy="3220358"/>
          </a:xfrm>
          <a:prstGeom prst="rect">
            <a:avLst/>
          </a:prstGeom>
        </p:spPr>
      </p:pic>
      <p:sp>
        <p:nvSpPr>
          <p:cNvPr id="14" name="Textfeld 13"/>
          <p:cNvSpPr txBox="1"/>
          <p:nvPr/>
        </p:nvSpPr>
        <p:spPr>
          <a:xfrm>
            <a:off x="1843778" y="4800718"/>
            <a:ext cx="2800230" cy="246221"/>
          </a:xfrm>
          <a:prstGeom prst="rect">
            <a:avLst/>
          </a:prstGeom>
          <a:noFill/>
        </p:spPr>
        <p:txBody>
          <a:bodyPr wrap="square" rtlCol="0">
            <a:spAutoFit/>
          </a:bodyPr>
          <a:lstStyle/>
          <a:p>
            <a:r>
              <a:rPr lang="de-DE" sz="1000" smtClean="0">
                <a:latin typeface="Calibri" charset="0"/>
                <a:ea typeface="Calibri" charset="0"/>
                <a:cs typeface="Calibri" charset="0"/>
              </a:rPr>
              <a:t>Bild entnommen aus mathewerkstatt </a:t>
            </a:r>
            <a:r>
              <a:rPr lang="de-DE" sz="1000" dirty="0" smtClean="0">
                <a:latin typeface="Calibri" charset="0"/>
                <a:ea typeface="Calibri" charset="0"/>
                <a:cs typeface="Calibri" charset="0"/>
              </a:rPr>
              <a:t>6, Seite 197</a:t>
            </a:r>
            <a:endParaRPr lang="de-DE" sz="1000" dirty="0">
              <a:latin typeface="Calibri" charset="0"/>
              <a:ea typeface="Calibri" charset="0"/>
              <a:cs typeface="Calibri" charset="0"/>
            </a:endParaRPr>
          </a:p>
        </p:txBody>
      </p:sp>
      <p:sp>
        <p:nvSpPr>
          <p:cNvPr id="17" name="Rechteck 16"/>
          <p:cNvSpPr>
            <a:spLocks/>
          </p:cNvSpPr>
          <p:nvPr/>
        </p:nvSpPr>
        <p:spPr bwMode="auto">
          <a:xfrm>
            <a:off x="363232" y="3672192"/>
            <a:ext cx="1193375" cy="1191600"/>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Zeichnung</a:t>
            </a:r>
          </a:p>
          <a:p>
            <a:pPr marL="0" marR="0" indent="0" algn="ctr"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baseline="0" dirty="0" smtClean="0">
                <a:ln>
                  <a:noFill/>
                </a:ln>
                <a:solidFill>
                  <a:schemeClr val="tx1"/>
                </a:solidFill>
                <a:effectLst/>
                <a:latin typeface="Calibri" charset="0"/>
                <a:ea typeface="Calibri" charset="0"/>
                <a:cs typeface="Calibri" charset="0"/>
              </a:rPr>
              <a:t>(rekursiv)</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363232" y="2082664"/>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Versprach-</a:t>
            </a:r>
            <a:r>
              <a:rPr lang="de-DE" sz="1300" i="1" dirty="0" err="1" smtClean="0">
                <a:latin typeface="Calibri" charset="0"/>
                <a:ea typeface="Calibri" charset="0"/>
                <a:cs typeface="Calibri" charset="0"/>
              </a:rPr>
              <a:t>lichung</a:t>
            </a:r>
            <a:r>
              <a:rPr lang="de-DE" sz="1300" i="1" dirty="0" smtClean="0">
                <a:latin typeface="Calibri" charset="0"/>
                <a:ea typeface="Calibri" charset="0"/>
                <a:cs typeface="Calibri" charset="0"/>
              </a:rPr>
              <a:t> der Berechnungs-vorschrift</a:t>
            </a:r>
          </a:p>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(direkt) </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19" name="Rechteck 18"/>
          <p:cNvSpPr>
            <a:spLocks noChangeAspect="1"/>
          </p:cNvSpPr>
          <p:nvPr/>
        </p:nvSpPr>
        <p:spPr bwMode="auto">
          <a:xfrm>
            <a:off x="7568217" y="2082664"/>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Wertetabelle</a:t>
            </a:r>
          </a:p>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(rekursiv)</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20" name="Rechteck 19"/>
          <p:cNvSpPr>
            <a:spLocks noChangeAspect="1"/>
          </p:cNvSpPr>
          <p:nvPr/>
        </p:nvSpPr>
        <p:spPr bwMode="auto">
          <a:xfrm>
            <a:off x="7568217" y="3672192"/>
            <a:ext cx="1193375" cy="119337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300" i="1" dirty="0" smtClean="0">
                <a:latin typeface="Calibri" charset="0"/>
                <a:ea typeface="Calibri" charset="0"/>
                <a:cs typeface="Calibri" charset="0"/>
              </a:rPr>
              <a:t>Zahlenterme</a:t>
            </a:r>
          </a:p>
          <a:p>
            <a:pPr marL="0" marR="0" indent="0" algn="ctr" defTabSz="914400" rtl="0" eaLnBrk="0" fontAlgn="base" latinLnBrk="0" hangingPunct="0">
              <a:lnSpc>
                <a:spcPct val="100000"/>
              </a:lnSpc>
              <a:spcBef>
                <a:spcPct val="0"/>
              </a:spcBef>
              <a:spcAft>
                <a:spcPct val="0"/>
              </a:spcAft>
              <a:buClrTx/>
              <a:buSzTx/>
              <a:buFontTx/>
              <a:buNone/>
              <a:tabLst/>
            </a:pPr>
            <a:r>
              <a:rPr kumimoji="0" lang="de-DE" sz="1300" b="0" i="1" u="none" strike="noStrike" cap="none" normalizeH="0" baseline="0" dirty="0" smtClean="0">
                <a:ln>
                  <a:noFill/>
                </a:ln>
                <a:solidFill>
                  <a:schemeClr val="tx1"/>
                </a:solidFill>
                <a:effectLst/>
                <a:latin typeface="Calibri" charset="0"/>
                <a:ea typeface="Calibri" charset="0"/>
                <a:cs typeface="Calibri" charset="0"/>
              </a:rPr>
              <a:t>(direkt)</a:t>
            </a:r>
            <a:endParaRPr kumimoji="0" lang="de-DE" sz="1300" b="0" i="1" u="none" strike="noStrike" cap="none" normalizeH="0" baseline="0" dirty="0">
              <a:ln>
                <a:noFill/>
              </a:ln>
              <a:solidFill>
                <a:schemeClr val="tx1"/>
              </a:solidFill>
              <a:effectLst/>
              <a:latin typeface="Calibri" charset="0"/>
              <a:ea typeface="Calibri" charset="0"/>
              <a:cs typeface="Calibri" charset="0"/>
            </a:endParaRPr>
          </a:p>
        </p:txBody>
      </p:sp>
      <p:sp>
        <p:nvSpPr>
          <p:cNvPr id="21" name="Textfeld 20"/>
          <p:cNvSpPr txBox="1"/>
          <p:nvPr/>
        </p:nvSpPr>
        <p:spPr>
          <a:xfrm>
            <a:off x="424072" y="4994592"/>
            <a:ext cx="7144145" cy="738664"/>
          </a:xfrm>
          <a:prstGeom prst="rect">
            <a:avLst/>
          </a:prstGeom>
          <a:noFill/>
        </p:spPr>
        <p:txBody>
          <a:bodyPr wrap="square" rtlCol="0">
            <a:spAutoFit/>
          </a:bodyPr>
          <a:lstStyle/>
          <a:p>
            <a:pPr>
              <a:lnSpc>
                <a:spcPct val="150000"/>
              </a:lnSpc>
            </a:pPr>
            <a:r>
              <a:rPr lang="de-DE" sz="1400" dirty="0" smtClean="0"/>
              <a:t>In Zeichnung und Tabelle wird weiter rekursiv gearbeitet. Ein Übergang zu einer direkten Berechnungsvorschrift hat (noch) nicht stattgefunden.</a:t>
            </a:r>
          </a:p>
        </p:txBody>
      </p:sp>
    </p:spTree>
    <p:extLst>
      <p:ext uri="{BB962C8B-B14F-4D97-AF65-F5344CB8AC3E}">
        <p14:creationId xmlns:p14="http://schemas.microsoft.com/office/powerpoint/2010/main" val="117582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7"/>
          </p:nvPr>
        </p:nvSpPr>
        <p:spPr/>
        <p:txBody>
          <a:bodyPr/>
          <a:lstStyle/>
          <a:p>
            <a:r>
              <a:rPr lang="de-DE" dirty="0">
                <a:solidFill>
                  <a:schemeClr val="tx1">
                    <a:lumMod val="50000"/>
                    <a:lumOff val="50000"/>
                  </a:schemeClr>
                </a:solidFill>
              </a:rPr>
              <a:t>Aufbau der folgenden Präsentation zum Baustein </a:t>
            </a:r>
            <a:r>
              <a:rPr lang="de-DE" dirty="0" smtClean="0">
                <a:solidFill>
                  <a:schemeClr val="tx1">
                    <a:lumMod val="50000"/>
                    <a:lumOff val="50000"/>
                  </a:schemeClr>
                </a:solidFill>
              </a:rPr>
              <a:t>2</a:t>
            </a:r>
            <a:endParaRPr lang="de-DE" dirty="0"/>
          </a:p>
        </p:txBody>
      </p:sp>
      <p:sp>
        <p:nvSpPr>
          <p:cNvPr id="2" name="Titel 1"/>
          <p:cNvSpPr>
            <a:spLocks noGrp="1"/>
          </p:cNvSpPr>
          <p:nvPr>
            <p:ph type="title"/>
          </p:nvPr>
        </p:nvSpPr>
        <p:spPr/>
        <p:txBody>
          <a:bodyPr>
            <a:noAutofit/>
          </a:bodyPr>
          <a:lstStyle/>
          <a:p>
            <a:r>
              <a:rPr lang="de-DE" sz="2000" dirty="0" smtClean="0">
                <a:solidFill>
                  <a:schemeClr val="tx1">
                    <a:lumMod val="50000"/>
                    <a:lumOff val="50000"/>
                  </a:schemeClr>
                </a:solidFill>
              </a:rPr>
              <a:t>Einführung von Variablentermen </a:t>
            </a:r>
            <a:r>
              <a:rPr lang="mr-IN" sz="2000" dirty="0" smtClean="0">
                <a:solidFill>
                  <a:schemeClr val="tx1">
                    <a:lumMod val="50000"/>
                    <a:lumOff val="50000"/>
                  </a:schemeClr>
                </a:solidFill>
              </a:rPr>
              <a:t>–</a:t>
            </a:r>
            <a:r>
              <a:rPr lang="de-DE" sz="2000" dirty="0" smtClean="0">
                <a:solidFill>
                  <a:schemeClr val="tx1">
                    <a:lumMod val="50000"/>
                    <a:lumOff val="50000"/>
                  </a:schemeClr>
                </a:solidFill>
              </a:rPr>
              <a:t> Für fachfremd Unterrichtende</a:t>
            </a:r>
            <a:endParaRPr lang="de-DE" sz="2000" dirty="0">
              <a:solidFill>
                <a:schemeClr val="tx1">
                  <a:lumMod val="50000"/>
                  <a:lumOff val="50000"/>
                </a:schemeClr>
              </a:solidFill>
            </a:endParaRPr>
          </a:p>
        </p:txBody>
      </p:sp>
      <p:sp>
        <p:nvSpPr>
          <p:cNvPr id="4" name="Inhaltsplatzhalter 3"/>
          <p:cNvSpPr>
            <a:spLocks noGrp="1"/>
          </p:cNvSpPr>
          <p:nvPr>
            <p:ph idx="1"/>
          </p:nvPr>
        </p:nvSpPr>
        <p:spPr/>
        <p:txBody>
          <a:bodyPr>
            <a:normAutofit fontScale="85000" lnSpcReduction="20000"/>
          </a:bodyPr>
          <a:lstStyle/>
          <a:p>
            <a:pPr marL="0" indent="0">
              <a:buNone/>
            </a:pPr>
            <a:r>
              <a:rPr lang="de-DE" dirty="0" smtClean="0"/>
              <a:t>Die Präsentation enthält die folgenden Abschnitte mit unterschiedlichen Zielsetzungen. Die Abschnitte werden dabei über einleitende Folien mit Hinweisen zur Moderation voneinander getrennt.</a:t>
            </a:r>
          </a:p>
          <a:p>
            <a:pPr marL="0" indent="0">
              <a:buNone/>
            </a:pPr>
            <a:r>
              <a:rPr lang="de-DE" dirty="0"/>
              <a:t>Die Bausteine 2 und 3 greifen die gemeinsam erarbeitete Antwort aus Baustein 1 auf</a:t>
            </a:r>
            <a:r>
              <a:rPr lang="de-DE" dirty="0" smtClean="0"/>
              <a:t>.</a:t>
            </a:r>
          </a:p>
          <a:p>
            <a:pPr marL="342900"/>
            <a:r>
              <a:rPr lang="de-DE" dirty="0" smtClean="0"/>
              <a:t>Begrüßung (Startfolie)</a:t>
            </a:r>
          </a:p>
          <a:p>
            <a:pPr marL="342900"/>
            <a:r>
              <a:rPr lang="de-DE" dirty="0" smtClean="0"/>
              <a:t>Aufbau der Fortbildung und Zielsetzung der Fortbildung mit den Bausteinen 0 [Vorbereitung vor der Fortbildung], 1 [eigentlicher Start des Fortbildungstages], 2 und 3.</a:t>
            </a:r>
          </a:p>
          <a:p>
            <a:pPr marL="342900"/>
            <a:r>
              <a:rPr lang="de-DE" dirty="0" smtClean="0"/>
              <a:t>Zielsetzung und Ablauf des Bausteins 2 mit den folgenden Unterabschnitten</a:t>
            </a:r>
          </a:p>
          <a:p>
            <a:pPr lvl="1"/>
            <a:r>
              <a:rPr lang="de-DE" dirty="0" smtClean="0"/>
              <a:t>Input mit verschiedenen Aufgabenbeispielen aus der Primarstufe und dem Doppeljahrgang 5/6 (vgl</a:t>
            </a:r>
            <a:r>
              <a:rPr lang="de-DE" dirty="0"/>
              <a:t>. B</a:t>
            </a:r>
            <a:r>
              <a:rPr lang="de-DE" dirty="0" smtClean="0"/>
              <a:t>arzel, 2012; Prediger </a:t>
            </a:r>
            <a:r>
              <a:rPr lang="de-DE" dirty="0"/>
              <a:t>&amp; </a:t>
            </a:r>
            <a:r>
              <a:rPr lang="de-DE" dirty="0" err="1"/>
              <a:t>Marxer</a:t>
            </a:r>
            <a:r>
              <a:rPr lang="de-DE" dirty="0"/>
              <a:t>, 2014) </a:t>
            </a:r>
            <a:r>
              <a:rPr lang="de-DE" dirty="0" smtClean="0"/>
              <a:t>zum Modellieren mit Zahlentermen und zur Variablenvorbereitung, verknüpft mit den in Baustein 1 erarbeiteten Zielsetzungen für den </a:t>
            </a:r>
            <a:r>
              <a:rPr lang="de-DE" dirty="0" err="1" smtClean="0"/>
              <a:t>Algebraunterricht</a:t>
            </a:r>
            <a:endParaRPr lang="de-DE" dirty="0" smtClean="0"/>
          </a:p>
          <a:p>
            <a:pPr lvl="1"/>
            <a:r>
              <a:rPr lang="de-DE" dirty="0" smtClean="0"/>
              <a:t>Eigenarbeitsphase der Teilnehmenden in schulformhomogenen Kleingruppen: Suche nach Beispielen für ähnliche oder gleichen Aufgaben im eigenen Schulbuch oder anderem Unterrichtsmaterial, ggf. Ergänzung der gefundenen Aufgaben</a:t>
            </a:r>
          </a:p>
          <a:p>
            <a:pPr lvl="1"/>
            <a:r>
              <a:rPr lang="de-DE" dirty="0" smtClean="0"/>
              <a:t>Gemeinsame Reflexion: Die Kleingruppen stellen einander eine besonders gelungene oder eine eher strittige Aufgabe und diskutieren untereinander über die mit der Aufgabe verfolgte Zielsetzung und ihren Einsatz, sie nehmen dabei ggf. begründete Änderungen an der Aufgabenstellung vor. </a:t>
            </a:r>
          </a:p>
          <a:p>
            <a:pPr lvl="1"/>
            <a:endParaRPr lang="de-DE" dirty="0" smtClean="0"/>
          </a:p>
          <a:p>
            <a:pPr marL="0" indent="0">
              <a:buNone/>
            </a:pPr>
            <a:endParaRPr lang="de-DE" dirty="0"/>
          </a:p>
        </p:txBody>
      </p:sp>
    </p:spTree>
    <p:extLst>
      <p:ext uri="{BB962C8B-B14F-4D97-AF65-F5344CB8AC3E}">
        <p14:creationId xmlns:p14="http://schemas.microsoft.com/office/powerpoint/2010/main" val="387513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7"/>
          </p:nvPr>
        </p:nvSpPr>
        <p:spPr/>
        <p:txBody>
          <a:bodyPr/>
          <a:lstStyle/>
          <a:p>
            <a:r>
              <a:rPr lang="de-DE" dirty="0" smtClean="0"/>
              <a:t>Zusammenfassung:</a:t>
            </a:r>
            <a:endParaRPr lang="de-DE" dirty="0"/>
          </a:p>
        </p:txBody>
      </p:sp>
      <p:sp>
        <p:nvSpPr>
          <p:cNvPr id="4" name="Titel 3"/>
          <p:cNvSpPr>
            <a:spLocks noGrp="1"/>
          </p:cNvSpPr>
          <p:nvPr>
            <p:ph type="title"/>
          </p:nvPr>
        </p:nvSpPr>
        <p:spPr/>
        <p:txBody>
          <a:bodyPr>
            <a:normAutofit fontScale="90000"/>
          </a:bodyPr>
          <a:lstStyle/>
          <a:p>
            <a:pPr algn="ctr"/>
            <a:r>
              <a:rPr lang="de-DE" dirty="0"/>
              <a:t>Aufgabenbeispiele aus dem Doppeljahrgang </a:t>
            </a:r>
            <a:r>
              <a:rPr lang="de-DE" dirty="0" smtClean="0"/>
              <a:t>5/6</a:t>
            </a:r>
            <a:endParaRPr lang="de-DE" dirty="0"/>
          </a:p>
        </p:txBody>
      </p:sp>
      <p:sp>
        <p:nvSpPr>
          <p:cNvPr id="5" name="Inhaltsplatzhalter 4"/>
          <p:cNvSpPr>
            <a:spLocks noGrp="1"/>
          </p:cNvSpPr>
          <p:nvPr>
            <p:ph idx="1"/>
          </p:nvPr>
        </p:nvSpPr>
        <p:spPr>
          <a:xfrm>
            <a:off x="323528" y="1628800"/>
            <a:ext cx="4176464" cy="4536504"/>
          </a:xfrm>
        </p:spPr>
        <p:txBody>
          <a:bodyPr/>
          <a:lstStyle/>
          <a:p>
            <a:r>
              <a:rPr lang="de-DE" dirty="0"/>
              <a:t>Modellieren mit Zahlentermen</a:t>
            </a:r>
          </a:p>
          <a:p>
            <a:pPr lvl="1"/>
            <a:r>
              <a:rPr lang="de-DE" dirty="0"/>
              <a:t>Rechenwege aufschreiben</a:t>
            </a:r>
          </a:p>
          <a:p>
            <a:pPr lvl="1"/>
            <a:r>
              <a:rPr lang="de-DE" dirty="0"/>
              <a:t>Rechenregeln, Rechengesetze</a:t>
            </a:r>
          </a:p>
          <a:p>
            <a:pPr lvl="1"/>
            <a:r>
              <a:rPr lang="de-DE" dirty="0"/>
              <a:t>Beschreibungsgleiche Terme identifizieren &amp; </a:t>
            </a:r>
            <a:r>
              <a:rPr lang="de-DE" dirty="0" smtClean="0"/>
              <a:t>bauen</a:t>
            </a:r>
          </a:p>
          <a:p>
            <a:endParaRPr lang="de-DE" sz="1000" dirty="0" smtClean="0"/>
          </a:p>
          <a:p>
            <a:r>
              <a:rPr lang="de-DE" dirty="0" smtClean="0"/>
              <a:t>Variablenvorbereitung</a:t>
            </a:r>
            <a:endParaRPr lang="de-DE" dirty="0"/>
          </a:p>
          <a:p>
            <a:pPr lvl="1"/>
            <a:r>
              <a:rPr lang="de-DE" dirty="0" smtClean="0"/>
              <a:t>Geschickt </a:t>
            </a:r>
            <a:r>
              <a:rPr lang="de-DE" i="1" dirty="0" smtClean="0"/>
              <a:t>zähle</a:t>
            </a:r>
            <a:r>
              <a:rPr lang="de-DE" dirty="0" smtClean="0"/>
              <a:t>n</a:t>
            </a:r>
            <a:endParaRPr lang="de-DE" dirty="0"/>
          </a:p>
          <a:p>
            <a:pPr lvl="1"/>
            <a:r>
              <a:rPr lang="de-DE" dirty="0" smtClean="0"/>
              <a:t>Geschickt </a:t>
            </a:r>
            <a:r>
              <a:rPr lang="de-DE" i="1" dirty="0" smtClean="0"/>
              <a:t>weiterzählen</a:t>
            </a:r>
            <a:endParaRPr lang="de-DE" dirty="0"/>
          </a:p>
          <a:p>
            <a:pPr lvl="1"/>
            <a:r>
              <a:rPr lang="de-DE" dirty="0" smtClean="0"/>
              <a:t>Geschickt </a:t>
            </a:r>
            <a:r>
              <a:rPr lang="de-DE" i="1" dirty="0" smtClean="0"/>
              <a:t>weiterrechnen</a:t>
            </a:r>
            <a:endParaRPr lang="de-DE" dirty="0"/>
          </a:p>
          <a:p>
            <a:pPr lvl="1"/>
            <a:endParaRPr lang="de-DE" dirty="0"/>
          </a:p>
        </p:txBody>
      </p:sp>
      <p:pic>
        <p:nvPicPr>
          <p:cNvPr id="7" name="Bild 6"/>
          <p:cNvPicPr>
            <a:picLocks noChangeAspect="1"/>
          </p:cNvPicPr>
          <p:nvPr/>
        </p:nvPicPr>
        <p:blipFill rotWithShape="1">
          <a:blip r:embed="rId3">
            <a:extLst>
              <a:ext uri="{28A0092B-C50C-407E-A947-70E740481C1C}">
                <a14:useLocalDpi xmlns:a14="http://schemas.microsoft.com/office/drawing/2010/main" val="0"/>
              </a:ext>
            </a:extLst>
          </a:blip>
          <a:srcRect l="16828" t="1329" r="26261" b="19475"/>
          <a:stretch/>
        </p:blipFill>
        <p:spPr>
          <a:xfrm>
            <a:off x="4499992" y="1628800"/>
            <a:ext cx="3816424" cy="3232448"/>
          </a:xfrm>
          <a:prstGeom prst="rect">
            <a:avLst/>
          </a:prstGeom>
        </p:spPr>
      </p:pic>
      <p:sp>
        <p:nvSpPr>
          <p:cNvPr id="8" name="Textfeld 7"/>
          <p:cNvSpPr txBox="1"/>
          <p:nvPr/>
        </p:nvSpPr>
        <p:spPr>
          <a:xfrm>
            <a:off x="3851920" y="5661247"/>
            <a:ext cx="5472608" cy="1080121"/>
          </a:xfrm>
          <a:prstGeom prst="rect">
            <a:avLst/>
          </a:prstGeom>
          <a:solidFill>
            <a:schemeClr val="accent1">
              <a:alpha val="25000"/>
            </a:schemeClr>
          </a:solidFill>
        </p:spPr>
        <p:txBody>
          <a:bodyPr wrap="square" rIns="270000" rtlCol="0" anchor="ctr" anchorCtr="1">
            <a:noAutofit/>
          </a:bodyPr>
          <a:lstStyle/>
          <a:p>
            <a:r>
              <a:rPr lang="de-DE" sz="1600" dirty="0" smtClean="0">
                <a:latin typeface="Calibri" charset="0"/>
                <a:ea typeface="Calibri" charset="0"/>
                <a:cs typeface="Calibri" charset="0"/>
              </a:rPr>
              <a:t>Welche der Aufgaben kannten Sie schon? </a:t>
            </a:r>
          </a:p>
          <a:p>
            <a:r>
              <a:rPr lang="de-DE" sz="1600" dirty="0" smtClean="0">
                <a:latin typeface="Calibri" charset="0"/>
                <a:ea typeface="Calibri" charset="0"/>
                <a:cs typeface="Calibri" charset="0"/>
              </a:rPr>
              <a:t>Haben Sie diese oder ähnliche Aufgaben schon eingesetzt?</a:t>
            </a:r>
          </a:p>
          <a:p>
            <a:r>
              <a:rPr lang="de-DE" sz="1600" dirty="0" smtClean="0">
                <a:latin typeface="Calibri" charset="0"/>
                <a:ea typeface="Calibri" charset="0"/>
                <a:cs typeface="Calibri" charset="0"/>
              </a:rPr>
              <a:t>Welche Bedenken haben Sie bei diesen Aufgaben?</a:t>
            </a:r>
            <a:endParaRPr lang="de-DE" sz="1600" dirty="0">
              <a:latin typeface="Calibri" charset="0"/>
              <a:ea typeface="Calibri" charset="0"/>
              <a:cs typeface="Calibri" charset="0"/>
            </a:endParaRPr>
          </a:p>
        </p:txBody>
      </p:sp>
      <p:sp>
        <p:nvSpPr>
          <p:cNvPr id="9" name="Abgerundetes Rechteck 8"/>
          <p:cNvSpPr/>
          <p:nvPr/>
        </p:nvSpPr>
        <p:spPr bwMode="auto">
          <a:xfrm>
            <a:off x="3635896" y="5085184"/>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Murmelphase</a:t>
            </a:r>
            <a:endParaRPr lang="de-DE" sz="1800" b="1" dirty="0">
              <a:solidFill>
                <a:schemeClr val="accent2"/>
              </a:solidFill>
              <a:latin typeface="Calibri"/>
              <a:cs typeface="Calibri"/>
            </a:endParaRPr>
          </a:p>
        </p:txBody>
      </p:sp>
      <p:sp>
        <p:nvSpPr>
          <p:cNvPr id="10" name="Textfeld 9"/>
          <p:cNvSpPr txBox="1"/>
          <p:nvPr/>
        </p:nvSpPr>
        <p:spPr>
          <a:xfrm>
            <a:off x="321066" y="6366388"/>
            <a:ext cx="1147368" cy="246221"/>
          </a:xfrm>
          <a:prstGeom prst="rect">
            <a:avLst/>
          </a:prstGeom>
          <a:noFill/>
        </p:spPr>
        <p:txBody>
          <a:bodyPr wrap="square" rtlCol="0">
            <a:spAutoFit/>
          </a:bodyPr>
          <a:lstStyle/>
          <a:p>
            <a:r>
              <a:rPr lang="de-DE" sz="1000" dirty="0" smtClean="0">
                <a:latin typeface="Calibri" charset="0"/>
                <a:ea typeface="Calibri" charset="0"/>
                <a:cs typeface="Calibri" charset="0"/>
              </a:rPr>
              <a:t>Vgl. Barzel, 2012</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92203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1556792"/>
            <a:ext cx="8424936" cy="4968552"/>
          </a:xfrm>
        </p:spPr>
        <p:txBody>
          <a:bodyPr>
            <a:normAutofit fontScale="85000" lnSpcReduction="20000"/>
          </a:bodyPr>
          <a:lstStyle/>
          <a:p>
            <a:r>
              <a:rPr lang="de-DE" dirty="0" smtClean="0"/>
              <a:t>Nachfolgend sollen die TN ihr Unterrichtsmaterial auf passende Aufgaben zur Vorbereitung der Variablenterme untersuchen. Dazu erhalten Sie eine Checkliste, an der sie sich orientieren können.</a:t>
            </a:r>
          </a:p>
          <a:p>
            <a:r>
              <a:rPr lang="de-DE" dirty="0" smtClean="0"/>
              <a:t>Die Arbeitsphase wird über den Gegensatz der häufig geäußerten Bedenken (Lehrplan voll, zu hohe Komplexität) mit der Bedeutung der Aufgaben für die Entwicklung eines Variablenverständnisses gegenübergestellt. Eine Lösung bietet sich dahingehend an, dass einerseits versucht wird, die Aufgaben in die sowieso zu behandelnden Themenfelder einzugliedern und andererseits die Komplexität der Aufgabe durch Modifikation oder Verwendung ähnlicher Aufgaben mit gleichen Lernzielen aus dem eigenen Unterrichtsmaterial an die Lerngruppe anzupassen.</a:t>
            </a:r>
          </a:p>
          <a:p>
            <a:r>
              <a:rPr lang="de-DE" dirty="0" smtClean="0"/>
              <a:t>Zunächst werden die Checkliste und der Arbeitsauftrag vorgestellt.</a:t>
            </a:r>
          </a:p>
          <a:p>
            <a:r>
              <a:rPr lang="de-DE" dirty="0" smtClean="0"/>
              <a:t>Die TN finden sich dann in möglichst schulformhomogenen Kleingruppen (max. drei TN pro Gruppe) so zusammen. Je zwei Gruppen mit gleicher oder ähnlicher Schulform sollen sich in einem zweiten Schritt ihre Ergebnisse vorstellen. Deshalb muss eine gerade Anzahl an Kleingruppen vorhanden sein.</a:t>
            </a:r>
          </a:p>
          <a:p>
            <a:r>
              <a:rPr lang="de-DE" dirty="0" smtClean="0"/>
              <a:t>Jede(</a:t>
            </a:r>
            <a:r>
              <a:rPr lang="de-DE" dirty="0" err="1" smtClean="0"/>
              <a:t>r</a:t>
            </a:r>
            <a:r>
              <a:rPr lang="de-DE" dirty="0" smtClean="0"/>
              <a:t>) Moderierende unterstützt die TN bei ihrer Suche. Abhängig vom Schulbuch kann es schwer sein, passende Aufgaben im mitgebrachten Unterrichtsmaterial zu finden. Am ehesten findet man passende Aufgaben in den Teilen zu den prozessbezogenen Kompetenzen. Ggf. müssen die TN Änderungen an den Aufgaben vornehmen oder auf anderes Material (z. B. </a:t>
            </a:r>
            <a:r>
              <a:rPr lang="de-DE" i="1" dirty="0" smtClean="0"/>
              <a:t>mathewerkstatt</a:t>
            </a:r>
            <a:r>
              <a:rPr lang="de-DE" dirty="0" smtClean="0"/>
              <a:t>) zurückgreifen.</a:t>
            </a:r>
          </a:p>
          <a:p>
            <a:pPr lvl="1"/>
            <a:endParaRPr lang="de-DE" dirty="0" smtClean="0"/>
          </a:p>
          <a:p>
            <a:pPr lvl="1"/>
            <a:endParaRPr lang="de-DE" dirty="0" smtClean="0"/>
          </a:p>
          <a:p>
            <a:endParaRPr lang="de-DE" dirty="0" smtClean="0"/>
          </a:p>
          <a:p>
            <a:endParaRPr lang="de-DE" dirty="0"/>
          </a:p>
        </p:txBody>
      </p:sp>
      <p:sp>
        <p:nvSpPr>
          <p:cNvPr id="5" name="Titel 4"/>
          <p:cNvSpPr>
            <a:spLocks noGrp="1"/>
          </p:cNvSpPr>
          <p:nvPr>
            <p:ph type="title"/>
          </p:nvPr>
        </p:nvSpPr>
        <p:spPr>
          <a:xfrm>
            <a:off x="323528" y="417587"/>
            <a:ext cx="8424936" cy="995189"/>
          </a:xfrm>
        </p:spPr>
        <p:txBody>
          <a:bodyPr>
            <a:noAutofit/>
          </a:bodyPr>
          <a:lstStyle/>
          <a:p>
            <a:r>
              <a:rPr lang="de-DE" sz="2000" dirty="0"/>
              <a:t>Arbeit in Kleingruppen: Wir analysieren unser Unterrichtsmaterial: Welche Aufgaben bietet das Schulbuch? Wo müssen wir mit anderem Material das Schulbuch ergänzen</a:t>
            </a:r>
            <a:r>
              <a:rPr lang="de-DE" sz="2000" dirty="0" smtClean="0"/>
              <a:t>? [90</a:t>
            </a:r>
            <a:r>
              <a:rPr lang="mr-IN" sz="2000" dirty="0" smtClean="0"/>
              <a:t>–</a:t>
            </a:r>
            <a:r>
              <a:rPr lang="de-DE" sz="2000" dirty="0" smtClean="0"/>
              <a:t>105 min]</a:t>
            </a:r>
            <a:endParaRPr lang="de-DE" sz="2000" dirty="0"/>
          </a:p>
        </p:txBody>
      </p:sp>
    </p:spTree>
    <p:extLst>
      <p:ext uri="{BB962C8B-B14F-4D97-AF65-F5344CB8AC3E}">
        <p14:creationId xmlns:p14="http://schemas.microsoft.com/office/powerpoint/2010/main" val="420025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1600808"/>
            <a:ext cx="8424936" cy="4968552"/>
          </a:xfrm>
        </p:spPr>
        <p:txBody>
          <a:bodyPr>
            <a:normAutofit/>
          </a:bodyPr>
          <a:lstStyle/>
          <a:p>
            <a:pPr marL="0" indent="0">
              <a:buNone/>
            </a:pPr>
            <a:r>
              <a:rPr lang="de-DE" dirty="0" smtClean="0"/>
              <a:t>Ablaufplan der Phase zur Eigenarbeit und Reflexion</a:t>
            </a:r>
          </a:p>
          <a:p>
            <a:pPr lvl="1"/>
            <a:endParaRPr lang="de-DE" dirty="0" smtClean="0"/>
          </a:p>
          <a:p>
            <a:endParaRPr lang="de-DE" dirty="0" smtClean="0"/>
          </a:p>
          <a:p>
            <a:endParaRPr lang="de-DE" dirty="0"/>
          </a:p>
        </p:txBody>
      </p:sp>
      <p:sp>
        <p:nvSpPr>
          <p:cNvPr id="5" name="Titel 4"/>
          <p:cNvSpPr>
            <a:spLocks noGrp="1"/>
          </p:cNvSpPr>
          <p:nvPr>
            <p:ph type="title"/>
          </p:nvPr>
        </p:nvSpPr>
        <p:spPr>
          <a:xfrm>
            <a:off x="323528" y="417587"/>
            <a:ext cx="8424936" cy="995189"/>
          </a:xfrm>
        </p:spPr>
        <p:txBody>
          <a:bodyPr>
            <a:noAutofit/>
          </a:bodyPr>
          <a:lstStyle/>
          <a:p>
            <a:r>
              <a:rPr lang="de-DE" sz="2000" dirty="0"/>
              <a:t>Arbeit in Kleingruppen: Wir analysieren unser Unterrichtsmaterial: Welche Aufgaben bietet das Schulbuch? Wo müssen wir mit anderem Material das Schulbuch ergänzen</a:t>
            </a:r>
            <a:r>
              <a:rPr lang="de-DE" sz="2000" dirty="0" smtClean="0"/>
              <a:t>? </a:t>
            </a:r>
            <a:r>
              <a:rPr lang="de-DE" sz="2000" smtClean="0"/>
              <a:t>[90</a:t>
            </a:r>
            <a:r>
              <a:rPr lang="mr-IN" sz="2000" smtClean="0"/>
              <a:t>–</a:t>
            </a:r>
            <a:r>
              <a:rPr lang="de-DE" sz="2000" dirty="0" smtClean="0"/>
              <a:t>105 min]</a:t>
            </a:r>
            <a:endParaRPr lang="de-DE" sz="2000" dirty="0"/>
          </a:p>
        </p:txBody>
      </p:sp>
      <p:sp>
        <p:nvSpPr>
          <p:cNvPr id="2" name="Rechteck 1"/>
          <p:cNvSpPr/>
          <p:nvPr/>
        </p:nvSpPr>
        <p:spPr bwMode="auto">
          <a:xfrm>
            <a:off x="323528" y="2996952"/>
            <a:ext cx="1440160" cy="3192388"/>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0" i="0" u="none" strike="noStrike" cap="none" normalizeH="0" baseline="0" dirty="0" smtClean="0">
                <a:ln>
                  <a:noFill/>
                </a:ln>
                <a:solidFill>
                  <a:schemeClr val="tx1"/>
                </a:solidFill>
                <a:effectLst/>
                <a:latin typeface="Calibri" panose="020F0502020204030204" pitchFamily="34" charset="0"/>
              </a:rPr>
              <a:t>Plenum</a:t>
            </a:r>
          </a:p>
        </p:txBody>
      </p:sp>
      <p:sp>
        <p:nvSpPr>
          <p:cNvPr id="7" name="Rechteck 6"/>
          <p:cNvSpPr/>
          <p:nvPr/>
        </p:nvSpPr>
        <p:spPr bwMode="auto">
          <a:xfrm>
            <a:off x="2195736" y="3004964"/>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9" name="Rechteck 8"/>
          <p:cNvSpPr/>
          <p:nvPr/>
        </p:nvSpPr>
        <p:spPr bwMode="auto">
          <a:xfrm>
            <a:off x="3275856" y="3004964"/>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0" name="Rechteck 9"/>
          <p:cNvSpPr/>
          <p:nvPr/>
        </p:nvSpPr>
        <p:spPr bwMode="auto">
          <a:xfrm>
            <a:off x="2195736" y="4093096"/>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1" name="Rechteck 10"/>
          <p:cNvSpPr/>
          <p:nvPr/>
        </p:nvSpPr>
        <p:spPr bwMode="auto">
          <a:xfrm>
            <a:off x="3275856" y="4093096"/>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2" name="Rechteck 11"/>
          <p:cNvSpPr/>
          <p:nvPr/>
        </p:nvSpPr>
        <p:spPr bwMode="auto">
          <a:xfrm>
            <a:off x="2195736" y="5181228"/>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13" name="Rechteck 12"/>
          <p:cNvSpPr/>
          <p:nvPr/>
        </p:nvSpPr>
        <p:spPr bwMode="auto">
          <a:xfrm>
            <a:off x="3275856" y="5189364"/>
            <a:ext cx="1008112"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Klein-gruppe</a:t>
            </a:r>
            <a:r>
              <a:rPr kumimoji="0" lang="de-DE" sz="1600" b="0" i="0" u="none" strike="noStrike" cap="none" normalizeH="0" dirty="0" smtClean="0">
                <a:ln>
                  <a:noFill/>
                </a:ln>
                <a:solidFill>
                  <a:schemeClr val="tx1"/>
                </a:solidFill>
                <a:effectLst/>
                <a:latin typeface="Calibri" panose="020F0502020204030204"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de-DE" sz="1600" baseline="0" dirty="0" smtClean="0">
                <a:latin typeface="Calibri" panose="020F0502020204030204" pitchFamily="34" charset="0"/>
              </a:rPr>
              <a:t>(max. 3 TN)</a:t>
            </a:r>
            <a:endParaRPr kumimoji="0" lang="de-DE" sz="1600" b="0" i="0" u="none" strike="noStrike" cap="none" normalizeH="0" baseline="0" dirty="0" smtClean="0">
              <a:ln>
                <a:noFill/>
              </a:ln>
              <a:solidFill>
                <a:schemeClr val="tx1"/>
              </a:solidFill>
              <a:effectLst/>
              <a:latin typeface="Calibri" panose="020F0502020204030204" pitchFamily="34" charset="0"/>
            </a:endParaRPr>
          </a:p>
        </p:txBody>
      </p:sp>
      <p:sp>
        <p:nvSpPr>
          <p:cNvPr id="20" name="Rechteck 19"/>
          <p:cNvSpPr/>
          <p:nvPr/>
        </p:nvSpPr>
        <p:spPr bwMode="auto">
          <a:xfrm>
            <a:off x="4669284" y="2996952"/>
            <a:ext cx="1774924"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Großgruppe</a:t>
            </a:r>
          </a:p>
          <a:p>
            <a:pPr marL="0" marR="0" indent="0" algn="ctr" defTabSz="914400" rtl="0" eaLnBrk="0" fontAlgn="base" latinLnBrk="0" hangingPunct="0">
              <a:lnSpc>
                <a:spcPct val="100000"/>
              </a:lnSpc>
              <a:spcBef>
                <a:spcPct val="0"/>
              </a:spcBef>
              <a:spcAft>
                <a:spcPct val="0"/>
              </a:spcAft>
              <a:buClrTx/>
              <a:buSzTx/>
              <a:buFontTx/>
              <a:buNone/>
              <a:tabLst/>
            </a:pPr>
            <a:r>
              <a:rPr lang="de-DE" sz="800" dirty="0" smtClean="0">
                <a:latin typeface="Calibri" panose="020F0502020204030204" pitchFamily="34" charset="0"/>
              </a:rPr>
              <a:t>(ehemals zwei Kleingruppen mit ähnlicher Schulform)</a:t>
            </a:r>
            <a:r>
              <a:rPr kumimoji="0" lang="de-DE" sz="800" b="0" i="0" u="none" strike="noStrike" cap="none" normalizeH="0" dirty="0" smtClean="0">
                <a:ln>
                  <a:noFill/>
                </a:ln>
                <a:solidFill>
                  <a:schemeClr val="tx1"/>
                </a:solidFill>
                <a:effectLst/>
                <a:latin typeface="Calibri" panose="020F0502020204030204" pitchFamily="34" charset="0"/>
              </a:rPr>
              <a:t> </a:t>
            </a:r>
          </a:p>
        </p:txBody>
      </p:sp>
      <p:sp>
        <p:nvSpPr>
          <p:cNvPr id="26" name="Rechteck 25"/>
          <p:cNvSpPr/>
          <p:nvPr/>
        </p:nvSpPr>
        <p:spPr bwMode="auto">
          <a:xfrm>
            <a:off x="4669284" y="4093096"/>
            <a:ext cx="1774924"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Großgruppe</a:t>
            </a:r>
          </a:p>
          <a:p>
            <a:pPr algn="ctr"/>
            <a:r>
              <a:rPr lang="de-DE" sz="800" dirty="0">
                <a:latin typeface="Calibri" panose="020F0502020204030204" pitchFamily="34" charset="0"/>
              </a:rPr>
              <a:t>(ehemals zwei Kleingruppen mit ähnlicher Schulform) </a:t>
            </a:r>
          </a:p>
        </p:txBody>
      </p:sp>
      <p:sp>
        <p:nvSpPr>
          <p:cNvPr id="27" name="Rechteck 26"/>
          <p:cNvSpPr/>
          <p:nvPr/>
        </p:nvSpPr>
        <p:spPr bwMode="auto">
          <a:xfrm>
            <a:off x="4669284" y="5198740"/>
            <a:ext cx="1774924" cy="1008112"/>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smtClean="0">
                <a:ln>
                  <a:noFill/>
                </a:ln>
                <a:solidFill>
                  <a:schemeClr val="tx1"/>
                </a:solidFill>
                <a:effectLst/>
                <a:latin typeface="Calibri" panose="020F0502020204030204" pitchFamily="34" charset="0"/>
              </a:rPr>
              <a:t>Großgruppe</a:t>
            </a:r>
          </a:p>
          <a:p>
            <a:pPr algn="ctr"/>
            <a:r>
              <a:rPr lang="de-DE" sz="800" dirty="0">
                <a:latin typeface="Calibri" panose="020F0502020204030204" pitchFamily="34" charset="0"/>
              </a:rPr>
              <a:t>(ehemals zwei Kleingruppen mit ähnlicher Schulform</a:t>
            </a:r>
            <a:r>
              <a:rPr lang="de-DE" sz="800" dirty="0" smtClean="0">
                <a:latin typeface="Calibri" panose="020F0502020204030204" pitchFamily="34" charset="0"/>
              </a:rPr>
              <a:t>)</a:t>
            </a:r>
            <a:r>
              <a:rPr kumimoji="0" lang="de-DE" sz="800" b="0" i="0" u="none" strike="noStrike" cap="none" normalizeH="0" dirty="0" smtClean="0">
                <a:ln>
                  <a:noFill/>
                </a:ln>
                <a:solidFill>
                  <a:schemeClr val="tx1"/>
                </a:solidFill>
                <a:effectLst/>
                <a:latin typeface="Calibri" panose="020F0502020204030204" pitchFamily="34" charset="0"/>
              </a:rPr>
              <a:t> </a:t>
            </a:r>
          </a:p>
        </p:txBody>
      </p:sp>
      <p:sp>
        <p:nvSpPr>
          <p:cNvPr id="28" name="Rechteck 27"/>
          <p:cNvSpPr/>
          <p:nvPr/>
        </p:nvSpPr>
        <p:spPr bwMode="auto">
          <a:xfrm>
            <a:off x="6876256" y="3026792"/>
            <a:ext cx="1440160" cy="3192388"/>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0" i="0" u="none" strike="noStrike" cap="none" normalizeH="0" baseline="0" dirty="0" smtClean="0">
                <a:ln>
                  <a:noFill/>
                </a:ln>
                <a:solidFill>
                  <a:schemeClr val="tx1"/>
                </a:solidFill>
                <a:effectLst/>
                <a:latin typeface="Calibri" panose="020F0502020204030204" pitchFamily="34" charset="0"/>
              </a:rPr>
              <a:t>Plenum</a:t>
            </a:r>
          </a:p>
        </p:txBody>
      </p:sp>
      <p:sp>
        <p:nvSpPr>
          <p:cNvPr id="4" name="Pfeil nach rechts 3"/>
          <p:cNvSpPr/>
          <p:nvPr/>
        </p:nvSpPr>
        <p:spPr bwMode="auto">
          <a:xfrm>
            <a:off x="1547664" y="443711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1" name="Pfeil nach rechts 30"/>
          <p:cNvSpPr/>
          <p:nvPr/>
        </p:nvSpPr>
        <p:spPr bwMode="auto">
          <a:xfrm>
            <a:off x="4139952" y="3292996"/>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2" name="Pfeil nach rechts 31"/>
          <p:cNvSpPr/>
          <p:nvPr/>
        </p:nvSpPr>
        <p:spPr bwMode="auto">
          <a:xfrm>
            <a:off x="4139952" y="551723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3" name="Pfeil nach rechts 32"/>
          <p:cNvSpPr/>
          <p:nvPr/>
        </p:nvSpPr>
        <p:spPr bwMode="auto">
          <a:xfrm>
            <a:off x="4139952" y="436510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4" name="Pfeil nach rechts 33"/>
          <p:cNvSpPr/>
          <p:nvPr/>
        </p:nvSpPr>
        <p:spPr bwMode="auto">
          <a:xfrm>
            <a:off x="6300192" y="436510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5" name="Pfeil nach rechts 34"/>
          <p:cNvSpPr/>
          <p:nvPr/>
        </p:nvSpPr>
        <p:spPr bwMode="auto">
          <a:xfrm>
            <a:off x="6300192" y="328498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6" name="Pfeil nach rechts 35"/>
          <p:cNvSpPr/>
          <p:nvPr/>
        </p:nvSpPr>
        <p:spPr bwMode="auto">
          <a:xfrm>
            <a:off x="6300192" y="551723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7" name="Pfeil nach rechts 36"/>
          <p:cNvSpPr/>
          <p:nvPr/>
        </p:nvSpPr>
        <p:spPr bwMode="auto">
          <a:xfrm>
            <a:off x="1547664" y="3284984"/>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8" name="Pfeil nach rechts 37"/>
          <p:cNvSpPr/>
          <p:nvPr/>
        </p:nvSpPr>
        <p:spPr bwMode="auto">
          <a:xfrm>
            <a:off x="1547664" y="5517232"/>
            <a:ext cx="792088" cy="432048"/>
          </a:xfrm>
          <a:prstGeom prs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39" name="Textfeld 38"/>
          <p:cNvSpPr txBox="1"/>
          <p:nvPr/>
        </p:nvSpPr>
        <p:spPr>
          <a:xfrm>
            <a:off x="323528" y="2204864"/>
            <a:ext cx="3960440" cy="400110"/>
          </a:xfrm>
          <a:prstGeom prst="rect">
            <a:avLst/>
          </a:prstGeom>
          <a:solidFill>
            <a:schemeClr val="tx2">
              <a:alpha val="75000"/>
            </a:schemeClr>
          </a:solidFill>
        </p:spPr>
        <p:txBody>
          <a:bodyPr wrap="square" rtlCol="0">
            <a:spAutoFit/>
          </a:bodyPr>
          <a:lstStyle/>
          <a:p>
            <a:pPr algn="ctr"/>
            <a:r>
              <a:rPr lang="de-DE" sz="2000" dirty="0" smtClean="0">
                <a:latin typeface="Calibri" panose="020F0502020204030204" pitchFamily="34" charset="0"/>
              </a:rPr>
              <a:t>Eigenarbeitsphase</a:t>
            </a:r>
            <a:endParaRPr lang="de-DE" sz="2000" dirty="0">
              <a:latin typeface="Calibri" panose="020F0502020204030204" pitchFamily="34" charset="0"/>
            </a:endParaRPr>
          </a:p>
        </p:txBody>
      </p:sp>
      <p:sp>
        <p:nvSpPr>
          <p:cNvPr id="40" name="Textfeld 39"/>
          <p:cNvSpPr txBox="1"/>
          <p:nvPr/>
        </p:nvSpPr>
        <p:spPr>
          <a:xfrm>
            <a:off x="4698628" y="2204864"/>
            <a:ext cx="3617788" cy="400110"/>
          </a:xfrm>
          <a:prstGeom prst="rect">
            <a:avLst/>
          </a:prstGeom>
          <a:solidFill>
            <a:schemeClr val="tx2">
              <a:alpha val="75000"/>
            </a:schemeClr>
          </a:solidFill>
        </p:spPr>
        <p:txBody>
          <a:bodyPr wrap="square" rtlCol="0">
            <a:spAutoFit/>
          </a:bodyPr>
          <a:lstStyle/>
          <a:p>
            <a:pPr algn="ctr"/>
            <a:r>
              <a:rPr lang="de-DE" sz="2000" dirty="0" smtClean="0">
                <a:latin typeface="Calibri" panose="020F0502020204030204" pitchFamily="34" charset="0"/>
              </a:rPr>
              <a:t>Reflexion</a:t>
            </a:r>
            <a:endParaRPr lang="de-DE" sz="2000" dirty="0">
              <a:latin typeface="Calibri" panose="020F0502020204030204" pitchFamily="34" charset="0"/>
            </a:endParaRPr>
          </a:p>
        </p:txBody>
      </p:sp>
    </p:spTree>
    <p:extLst>
      <p:ext uri="{BB962C8B-B14F-4D97-AF65-F5344CB8AC3E}">
        <p14:creationId xmlns:p14="http://schemas.microsoft.com/office/powerpoint/2010/main" val="1289568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a:t>Gliederung Baustein 2: Klassen </a:t>
            </a:r>
            <a:r>
              <a:rPr lang="de-DE" dirty="0" smtClean="0"/>
              <a:t>1–6</a:t>
            </a:r>
            <a:r>
              <a:rPr lang="de-DE" dirty="0"/>
              <a:t>: Wie werden Terme und Variablen vorbereitet?</a:t>
            </a:r>
            <a:r>
              <a:rPr lang="de-DE" dirty="0">
                <a:solidFill>
                  <a:schemeClr val="tx2"/>
                </a:solidFill>
              </a:rPr>
              <a:t/>
            </a:r>
            <a:br>
              <a:rPr lang="de-DE" dirty="0">
                <a:solidFill>
                  <a:schemeClr val="tx2"/>
                </a:solidFill>
              </a:rPr>
            </a:br>
            <a:r>
              <a:rPr lang="de-DE" dirty="0"/>
              <a:t/>
            </a:r>
            <a:br>
              <a:rPr lang="de-DE" dirty="0"/>
            </a:br>
            <a:endParaRPr lang="de-DE" dirty="0"/>
          </a:p>
        </p:txBody>
      </p:sp>
      <p:sp>
        <p:nvSpPr>
          <p:cNvPr id="8" name="Rechteck 7"/>
          <p:cNvSpPr/>
          <p:nvPr/>
        </p:nvSpPr>
        <p:spPr bwMode="auto">
          <a:xfrm>
            <a:off x="-252537" y="2384883"/>
            <a:ext cx="8496945" cy="1908213"/>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6" name="Inhaltsplatzhalter 5"/>
          <p:cNvSpPr>
            <a:spLocks noGrp="1"/>
          </p:cNvSpPr>
          <p:nvPr>
            <p:ph idx="1"/>
          </p:nvPr>
        </p:nvSpPr>
        <p:spPr/>
        <p:txBody>
          <a:bodyPr/>
          <a:lstStyle/>
          <a:p>
            <a:pPr marL="514350" indent="-514350">
              <a:buFont typeface="+mj-lt"/>
              <a:buAutoNum type="arabicPeriod"/>
            </a:pPr>
            <a:r>
              <a:rPr lang="de-DE" sz="2500" dirty="0" smtClean="0"/>
              <a:t>Beispielaufgaben aus der Primarstufe und Ideen für Aufgabenbeispiele im Doppeljahrgang 5/6</a:t>
            </a:r>
          </a:p>
          <a:p>
            <a:pPr marL="514350" indent="-514350">
              <a:buFont typeface="+mj-lt"/>
              <a:buAutoNum type="arabicPeriod"/>
            </a:pPr>
            <a:r>
              <a:rPr lang="de-DE" sz="2500" dirty="0" smtClean="0">
                <a:solidFill>
                  <a:schemeClr val="tx2"/>
                </a:solidFill>
              </a:rPr>
              <a:t>Arbeit in Kleingruppen | Wir analysieren unser Unterrichtsmaterial: Welche Aufgaben bietet das Schulbuch? Wo müssen wir mit anderem Material das Schulbuch ergänzen?</a:t>
            </a:r>
          </a:p>
          <a:p>
            <a:pPr marL="514350" indent="-514350">
              <a:buFont typeface="+mj-lt"/>
              <a:buAutoNum type="arabicPeriod"/>
            </a:pPr>
            <a:r>
              <a:rPr lang="de-DE" sz="2500" dirty="0" smtClean="0"/>
              <a:t>Vorstellung der Arbeitsergebnisse</a:t>
            </a:r>
          </a:p>
        </p:txBody>
      </p:sp>
    </p:spTree>
    <p:extLst>
      <p:ext uri="{BB962C8B-B14F-4D97-AF65-F5344CB8AC3E}">
        <p14:creationId xmlns:p14="http://schemas.microsoft.com/office/powerpoint/2010/main" val="594385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p:cNvSpPr txBox="1"/>
          <p:nvPr/>
        </p:nvSpPr>
        <p:spPr>
          <a:xfrm>
            <a:off x="-324544" y="921371"/>
            <a:ext cx="5084776" cy="5432845"/>
          </a:xfrm>
          <a:prstGeom prst="rect">
            <a:avLst/>
          </a:prstGeom>
          <a:solidFill>
            <a:schemeClr val="accent1">
              <a:alpha val="25000"/>
            </a:schemeClr>
          </a:solidFill>
        </p:spPr>
        <p:txBody>
          <a:bodyPr wrap="square" rIns="270000" rtlCol="0" anchor="ctr" anchorCtr="1">
            <a:noAutofit/>
          </a:bodyPr>
          <a:lstStyle/>
          <a:p>
            <a:endParaRPr lang="de-DE" sz="1600" dirty="0">
              <a:latin typeface="Calibri" charset="0"/>
              <a:ea typeface="Calibri" charset="0"/>
              <a:cs typeface="Calibri" charset="0"/>
            </a:endParaRPr>
          </a:p>
        </p:txBody>
      </p:sp>
      <p:sp>
        <p:nvSpPr>
          <p:cNvPr id="6" name="Inhaltsplatzhalter 5"/>
          <p:cNvSpPr>
            <a:spLocks noGrp="1"/>
          </p:cNvSpPr>
          <p:nvPr>
            <p:ph idx="1"/>
          </p:nvPr>
        </p:nvSpPr>
        <p:spPr>
          <a:xfrm>
            <a:off x="323528" y="1124744"/>
            <a:ext cx="4392488" cy="5400600"/>
          </a:xfrm>
        </p:spPr>
        <p:txBody>
          <a:bodyPr>
            <a:normAutofit fontScale="85000" lnSpcReduction="20000"/>
          </a:bodyPr>
          <a:lstStyle/>
          <a:p>
            <a:pPr lvl="0"/>
            <a:r>
              <a:rPr lang="de-DE" dirty="0"/>
              <a:t>Finden Sie sich in schulformhomogenen Kleingruppen zusammen.</a:t>
            </a:r>
          </a:p>
          <a:p>
            <a:pPr lvl="0"/>
            <a:r>
              <a:rPr lang="de-DE" dirty="0"/>
              <a:t>Suchen Sie in ihrem mitgebrachten Unterrichtsmaterial nach passenden Aufgaben, mit denen Sie Ihre Schülerinnen und Schüler auf Variablen und Variablenterme vorbereiten können.</a:t>
            </a:r>
          </a:p>
          <a:p>
            <a:pPr lvl="0"/>
            <a:r>
              <a:rPr lang="de-DE" dirty="0"/>
              <a:t>Orientieren Sie sich dabei an den Aktivitäten mit Termen und an den Variablenaspekten. Versuchen Sie zu jeder Aktivität (mit Ausnahme der </a:t>
            </a:r>
            <a:r>
              <a:rPr lang="de-DE" dirty="0" err="1"/>
              <a:t>Termumformung</a:t>
            </a:r>
            <a:r>
              <a:rPr lang="de-DE" dirty="0"/>
              <a:t>) und zum Gegenstandsaspekt sowie zum Einsetzungsaspekt mindestens eine Aufgabe in Ihrem Material zu finden.</a:t>
            </a:r>
          </a:p>
          <a:p>
            <a:pPr lvl="0"/>
            <a:r>
              <a:rPr lang="de-DE" dirty="0"/>
              <a:t>Ggf. müssen Sie Aufgaben aus anderem Material als Ihrem Schulbuch ergänzen, Aufgaben modifizieren oder neu erfinden.</a:t>
            </a:r>
          </a:p>
          <a:p>
            <a:pPr lvl="0"/>
            <a:r>
              <a:rPr lang="de-DE" dirty="0"/>
              <a:t>Erstellen Sie mit Hilfe der Checkliste einen Überblick, den Sie einer anderen Gruppe im Anschluss präsentieren können.</a:t>
            </a:r>
          </a:p>
        </p:txBody>
      </p:sp>
      <p:sp>
        <p:nvSpPr>
          <p:cNvPr id="5" name="Titel 4"/>
          <p:cNvSpPr>
            <a:spLocks noGrp="1"/>
          </p:cNvSpPr>
          <p:nvPr>
            <p:ph type="title"/>
          </p:nvPr>
        </p:nvSpPr>
        <p:spPr/>
        <p:txBody>
          <a:bodyPr>
            <a:normAutofit fontScale="90000"/>
          </a:bodyPr>
          <a:lstStyle/>
          <a:p>
            <a:r>
              <a:rPr lang="de-DE" dirty="0" smtClean="0"/>
              <a:t>Nun sind Sie an der Reihe:</a:t>
            </a:r>
            <a:endParaRPr lang="de-DE" dirty="0"/>
          </a:p>
        </p:txBody>
      </p:sp>
      <p:pic>
        <p:nvPicPr>
          <p:cNvPr id="3" name="Bild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0208" y="908448"/>
            <a:ext cx="3848256" cy="5445768"/>
          </a:xfrm>
          <a:prstGeom prst="rect">
            <a:avLst/>
          </a:prstGeom>
        </p:spPr>
      </p:pic>
    </p:spTree>
    <p:extLst>
      <p:ext uri="{BB962C8B-B14F-4D97-AF65-F5344CB8AC3E}">
        <p14:creationId xmlns:p14="http://schemas.microsoft.com/office/powerpoint/2010/main" val="1369543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lnSpcReduction="10000"/>
          </a:bodyPr>
          <a:lstStyle/>
          <a:p>
            <a:r>
              <a:rPr lang="de-DE" dirty="0" smtClean="0"/>
              <a:t>Die Vorstellung der Arbeitsergebnisse erfolgt in zwei Phasen:</a:t>
            </a:r>
          </a:p>
          <a:p>
            <a:pPr lvl="1"/>
            <a:r>
              <a:rPr lang="de-DE" dirty="0" smtClean="0"/>
              <a:t>Je zwei Kleingruppen finden sich zu einer Großgruppe zusammen. Im Rahmen dieser Großgruppe stellen beide Kleingruppen ihren Arbeitsstand vor. Die TN sind dabei aufgefordert, ihre Dokumentation mit weiteren Beispielaufgaben zu ergänzen. Die TN der Großgruppen einigen sich entweder auf eine aus ihrer Sicht sehr gute Aufgabe, die sich im Plenum vorstellen möchten, oder auf eine strittige Aufgabe, die sie im Plenum diskutieren möchten. [15 min]</a:t>
            </a:r>
          </a:p>
          <a:p>
            <a:pPr lvl="1"/>
            <a:r>
              <a:rPr lang="de-DE" dirty="0" smtClean="0"/>
              <a:t>Im Plenum stellt jede Großgruppe ihre Aufgabe und ihren Beitrag zur Vorbereitung vor. Sowohl die guten als auch die strittigen Aufgaben sollten intensiv dahingehend diskutiert werden, was sie zur Vorbereitung von Termen und Variablen beitragen können. [15 min]</a:t>
            </a:r>
          </a:p>
          <a:p>
            <a:pPr lvl="1"/>
            <a:r>
              <a:rPr lang="de-DE" dirty="0" smtClean="0"/>
              <a:t>Je nach Größe der Gesamtgruppe werden nicht alle Großgruppen vorstellen können. Priorität haben in dem Fall strittige Aufgaben, weil hier die Überzeugungen der TN bei der Diskussion zu Tage treten und reflektiert werden können. Hinweis: Die Einwände der TN richten sich häufig weniger gegen die mit der Aufgabe verfolgte Zielsetzung, sondern gegen das Aussehen der Aufgabe („zu </a:t>
            </a:r>
            <a:r>
              <a:rPr lang="de-DE" dirty="0" err="1" smtClean="0"/>
              <a:t>textlastig</a:t>
            </a:r>
            <a:r>
              <a:rPr lang="de-DE" dirty="0" smtClean="0"/>
              <a:t>“, „zu kompliziert“, ...). Die Einwände der TN sollten in Form von Modifikationen in eine Aufgabenvariante einfließen.</a:t>
            </a:r>
          </a:p>
          <a:p>
            <a:pPr lvl="1"/>
            <a:endParaRPr lang="de-DE" dirty="0" smtClean="0"/>
          </a:p>
          <a:p>
            <a:endParaRPr lang="de-DE" dirty="0" smtClean="0"/>
          </a:p>
          <a:p>
            <a:endParaRPr lang="de-DE" dirty="0"/>
          </a:p>
        </p:txBody>
      </p:sp>
      <p:sp>
        <p:nvSpPr>
          <p:cNvPr id="5" name="Titel 4"/>
          <p:cNvSpPr>
            <a:spLocks noGrp="1"/>
          </p:cNvSpPr>
          <p:nvPr>
            <p:ph type="title"/>
          </p:nvPr>
        </p:nvSpPr>
        <p:spPr/>
        <p:txBody>
          <a:bodyPr>
            <a:noAutofit/>
          </a:bodyPr>
          <a:lstStyle/>
          <a:p>
            <a:r>
              <a:rPr lang="de-DE" sz="2000" dirty="0"/>
              <a:t>Vorstellung der </a:t>
            </a:r>
            <a:r>
              <a:rPr lang="de-DE" sz="2000" dirty="0" smtClean="0"/>
              <a:t>Arbeitsergebnisse [30</a:t>
            </a:r>
            <a:r>
              <a:rPr lang="mr-IN" sz="2000" dirty="0" smtClean="0"/>
              <a:t>–</a:t>
            </a:r>
            <a:r>
              <a:rPr lang="de-DE" sz="2000" dirty="0" smtClean="0"/>
              <a:t>45 min]</a:t>
            </a:r>
            <a:endParaRPr lang="de-DE" sz="2000" dirty="0"/>
          </a:p>
        </p:txBody>
      </p:sp>
    </p:spTree>
    <p:extLst>
      <p:ext uri="{BB962C8B-B14F-4D97-AF65-F5344CB8AC3E}">
        <p14:creationId xmlns:p14="http://schemas.microsoft.com/office/powerpoint/2010/main" val="1321233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Gliederung Baustein </a:t>
            </a:r>
            <a:r>
              <a:rPr lang="de-DE" dirty="0"/>
              <a:t>2: Klassen </a:t>
            </a:r>
            <a:r>
              <a:rPr lang="de-DE" dirty="0" smtClean="0"/>
              <a:t>1–6</a:t>
            </a:r>
            <a:r>
              <a:rPr lang="de-DE" dirty="0"/>
              <a:t>: Wie werden Terme und Variablen vorbereitet?</a:t>
            </a:r>
            <a:r>
              <a:rPr lang="de-DE" dirty="0">
                <a:solidFill>
                  <a:schemeClr val="tx2"/>
                </a:solidFill>
              </a:rPr>
              <a:t/>
            </a:r>
            <a:br>
              <a:rPr lang="de-DE" dirty="0">
                <a:solidFill>
                  <a:schemeClr val="tx2"/>
                </a:solidFill>
              </a:rPr>
            </a:br>
            <a:r>
              <a:rPr lang="de-DE" dirty="0"/>
              <a:t/>
            </a:r>
            <a:br>
              <a:rPr lang="de-DE" dirty="0"/>
            </a:br>
            <a:endParaRPr lang="de-DE" dirty="0"/>
          </a:p>
        </p:txBody>
      </p:sp>
      <p:sp>
        <p:nvSpPr>
          <p:cNvPr id="8" name="Rechteck 7"/>
          <p:cNvSpPr/>
          <p:nvPr/>
        </p:nvSpPr>
        <p:spPr bwMode="auto">
          <a:xfrm>
            <a:off x="-1836712" y="4365105"/>
            <a:ext cx="11124728" cy="50405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6" name="Inhaltsplatzhalter 5"/>
          <p:cNvSpPr>
            <a:spLocks noGrp="1"/>
          </p:cNvSpPr>
          <p:nvPr>
            <p:ph idx="1"/>
          </p:nvPr>
        </p:nvSpPr>
        <p:spPr/>
        <p:txBody>
          <a:bodyPr/>
          <a:lstStyle/>
          <a:p>
            <a:pPr marL="514350" indent="-514350">
              <a:buFont typeface="+mj-lt"/>
              <a:buAutoNum type="arabicPeriod"/>
            </a:pPr>
            <a:r>
              <a:rPr lang="de-DE" sz="2500" dirty="0" smtClean="0"/>
              <a:t>Beispielaufgaben aus der Primarstufe und Ideen für Aufgabenbeispiele im Doppeljahrgang 5/6</a:t>
            </a:r>
          </a:p>
          <a:p>
            <a:pPr marL="514350" indent="-514350">
              <a:buFont typeface="+mj-lt"/>
              <a:buAutoNum type="arabicPeriod"/>
            </a:pPr>
            <a:r>
              <a:rPr lang="de-DE" sz="2500" dirty="0" smtClean="0"/>
              <a:t>Arbeit in Kleingruppen| Wir analysieren unser Unterrichtsmaterial: Welche Aufgaben bietet das Schulbuch? Wo müssen wir mit anderem Material das Schulbuch ergänzen?</a:t>
            </a:r>
          </a:p>
          <a:p>
            <a:pPr marL="514350" indent="-514350">
              <a:buFont typeface="+mj-lt"/>
              <a:buAutoNum type="arabicPeriod"/>
            </a:pPr>
            <a:r>
              <a:rPr lang="de-DE" sz="2500" dirty="0" smtClean="0">
                <a:solidFill>
                  <a:schemeClr val="tx2"/>
                </a:solidFill>
              </a:rPr>
              <a:t>Vorstellung der Arbeitsergebnisse</a:t>
            </a:r>
          </a:p>
        </p:txBody>
      </p:sp>
    </p:spTree>
    <p:extLst>
      <p:ext uri="{BB962C8B-B14F-4D97-AF65-F5344CB8AC3E}">
        <p14:creationId xmlns:p14="http://schemas.microsoft.com/office/powerpoint/2010/main" val="1442742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323528" y="1124744"/>
            <a:ext cx="4392488" cy="5400600"/>
          </a:xfrm>
        </p:spPr>
        <p:txBody>
          <a:bodyPr>
            <a:normAutofit fontScale="92500" lnSpcReduction="10000"/>
          </a:bodyPr>
          <a:lstStyle/>
          <a:p>
            <a:r>
              <a:rPr lang="de-DE" dirty="0" smtClean="0"/>
              <a:t>Je zwei Kleingruppen finden sich zu einer Großgruppe zusammen.</a:t>
            </a:r>
          </a:p>
          <a:p>
            <a:r>
              <a:rPr lang="de-DE" dirty="0" smtClean="0"/>
              <a:t>Stellen Sie einander ihren Arbeitsstand vor. Notieren Sie, welche Aufgaben die andere Gruppe gefunden hat. Machen Sie ggf. Fotos von der Aufgabe, falls Sie das Material nicht haben.</a:t>
            </a:r>
          </a:p>
          <a:p>
            <a:r>
              <a:rPr lang="de-DE" dirty="0" smtClean="0"/>
              <a:t>Einigen Sie sich in der Großgruppe auf eine besonders geeignete Aufgabe oder eine für sie strittige Aufgabe, die dem Plenum vorstellen wollen.</a:t>
            </a:r>
          </a:p>
          <a:p>
            <a:r>
              <a:rPr lang="de-DE" dirty="0" smtClean="0"/>
              <a:t>Stellen Sie ihre Aufgabe im Plenum vor. Begründen Sie, warum Sie die Aufgabe für geeignet halten, um Terme und Variablen vorzubereiten, oder erläutern Sie, was die strittigen Punkte bei ihrer Diskussion in der Großgruppe waren.</a:t>
            </a:r>
            <a:endParaRPr lang="de-DE" dirty="0"/>
          </a:p>
        </p:txBody>
      </p:sp>
      <p:sp>
        <p:nvSpPr>
          <p:cNvPr id="5" name="Titel 4"/>
          <p:cNvSpPr>
            <a:spLocks noGrp="1"/>
          </p:cNvSpPr>
          <p:nvPr>
            <p:ph type="title"/>
          </p:nvPr>
        </p:nvSpPr>
        <p:spPr/>
        <p:txBody>
          <a:bodyPr>
            <a:normAutofit fontScale="90000"/>
          </a:bodyPr>
          <a:lstStyle/>
          <a:p>
            <a:r>
              <a:rPr lang="de-DE" dirty="0" smtClean="0"/>
              <a:t>Nun sind Sie an der Reihe:</a:t>
            </a:r>
            <a:endParaRPr lang="de-DE" dirty="0"/>
          </a:p>
        </p:txBody>
      </p:sp>
      <p:sp>
        <p:nvSpPr>
          <p:cNvPr id="7" name="Textfeld 6"/>
          <p:cNvSpPr txBox="1"/>
          <p:nvPr/>
        </p:nvSpPr>
        <p:spPr>
          <a:xfrm>
            <a:off x="-324544" y="1007568"/>
            <a:ext cx="5084776" cy="5445768"/>
          </a:xfrm>
          <a:prstGeom prst="rect">
            <a:avLst/>
          </a:prstGeom>
          <a:solidFill>
            <a:schemeClr val="accent1">
              <a:alpha val="25000"/>
            </a:schemeClr>
          </a:solidFill>
        </p:spPr>
        <p:txBody>
          <a:bodyPr wrap="square" rIns="270000" rtlCol="0" anchor="ctr" anchorCtr="1">
            <a:noAutofit/>
          </a:bodyPr>
          <a:lstStyle/>
          <a:p>
            <a:endParaRPr lang="de-DE" sz="1600" dirty="0">
              <a:latin typeface="Calibri" charset="0"/>
              <a:ea typeface="Calibri" charset="0"/>
              <a:cs typeface="Calibri" charset="0"/>
            </a:endParaRPr>
          </a:p>
        </p:txBody>
      </p:sp>
      <p:pic>
        <p:nvPicPr>
          <p:cNvPr id="9" name="Bild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1011301"/>
            <a:ext cx="3848256" cy="5445768"/>
          </a:xfrm>
          <a:prstGeom prst="rect">
            <a:avLst/>
          </a:prstGeom>
        </p:spPr>
      </p:pic>
    </p:spTree>
    <p:extLst>
      <p:ext uri="{BB962C8B-B14F-4D97-AF65-F5344CB8AC3E}">
        <p14:creationId xmlns:p14="http://schemas.microsoft.com/office/powerpoint/2010/main" val="11379231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a:bodyPr>
          <a:lstStyle/>
          <a:p>
            <a:pPr marL="342900" fontAlgn="auto">
              <a:spcBef>
                <a:spcPts val="0"/>
              </a:spcBef>
              <a:spcAft>
                <a:spcPts val="0"/>
              </a:spcAft>
              <a:buClr>
                <a:schemeClr val="tx2"/>
              </a:buClr>
            </a:pPr>
            <a:r>
              <a:rPr lang="de-DE" dirty="0" smtClean="0"/>
              <a:t>Optionaler Abschluss mit Rückblick und Ausblick aus Sicht der Fortbildenden</a:t>
            </a:r>
          </a:p>
          <a:p>
            <a:pPr marL="342900" fontAlgn="auto">
              <a:spcBef>
                <a:spcPts val="0"/>
              </a:spcBef>
              <a:spcAft>
                <a:spcPts val="0"/>
              </a:spcAft>
              <a:buClr>
                <a:schemeClr val="tx2"/>
              </a:buClr>
            </a:pPr>
            <a:r>
              <a:rPr lang="de-DE" dirty="0" smtClean="0">
                <a:latin typeface="Calibri" charset="0"/>
                <a:ea typeface="Calibri" charset="0"/>
                <a:cs typeface="Calibri" charset="0"/>
              </a:rPr>
              <a:t>Blitzlicht als Rückmeldung durch TN</a:t>
            </a:r>
          </a:p>
          <a:p>
            <a:pPr lvl="1"/>
            <a:endParaRPr lang="de-DE" dirty="0"/>
          </a:p>
        </p:txBody>
      </p:sp>
      <p:sp>
        <p:nvSpPr>
          <p:cNvPr id="3" name="Titel 2"/>
          <p:cNvSpPr>
            <a:spLocks noGrp="1"/>
          </p:cNvSpPr>
          <p:nvPr>
            <p:ph type="title"/>
          </p:nvPr>
        </p:nvSpPr>
        <p:spPr/>
        <p:txBody>
          <a:bodyPr>
            <a:normAutofit fontScale="90000"/>
          </a:bodyPr>
          <a:lstStyle/>
          <a:p>
            <a:r>
              <a:rPr lang="de-DE" dirty="0" smtClean="0"/>
              <a:t>Abschluss, falls Baustein 3 nicht direkt anschließt </a:t>
            </a:r>
            <a:endParaRPr lang="de-DE" dirty="0"/>
          </a:p>
        </p:txBody>
      </p:sp>
    </p:spTree>
    <p:extLst>
      <p:ext uri="{BB962C8B-B14F-4D97-AF65-F5344CB8AC3E}">
        <p14:creationId xmlns:p14="http://schemas.microsoft.com/office/powerpoint/2010/main" val="1050940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57200" indent="-457200"/>
            <a:r>
              <a:rPr lang="de-DE" dirty="0" smtClean="0"/>
              <a:t>Rückblick:</a:t>
            </a:r>
          </a:p>
          <a:p>
            <a:pPr marL="457200" indent="-457200"/>
            <a:endParaRPr lang="de-DE" dirty="0"/>
          </a:p>
          <a:p>
            <a:pPr marL="457200" indent="-457200"/>
            <a:endParaRPr lang="de-DE" dirty="0" smtClean="0"/>
          </a:p>
          <a:p>
            <a:pPr marL="457200" indent="-457200"/>
            <a:endParaRPr lang="de-DE" dirty="0" smtClean="0"/>
          </a:p>
          <a:p>
            <a:pPr marL="457200" indent="-457200"/>
            <a:r>
              <a:rPr lang="de-DE" dirty="0" smtClean="0"/>
              <a:t>Ausblick:</a:t>
            </a:r>
          </a:p>
          <a:p>
            <a:pPr marL="457200" indent="-457200"/>
            <a:endParaRPr lang="de-DE" dirty="0" smtClean="0"/>
          </a:p>
          <a:p>
            <a:pPr marL="457200" indent="-457200"/>
            <a:endParaRPr lang="de-DE" dirty="0" smtClean="0"/>
          </a:p>
          <a:p>
            <a:pPr marL="457200" indent="-457200"/>
            <a:endParaRPr lang="de-DE" dirty="0"/>
          </a:p>
          <a:p>
            <a:pPr marL="457200" indent="-457200"/>
            <a:r>
              <a:rPr lang="de-DE" sz="2400" b="1" dirty="0" smtClean="0">
                <a:solidFill>
                  <a:schemeClr val="tx2"/>
                </a:solidFill>
              </a:rPr>
              <a:t>Baustein 3 | Klasse 7: </a:t>
            </a:r>
            <a:r>
              <a:rPr lang="de-DE" sz="2200" dirty="0" smtClean="0"/>
              <a:t>Wie werden Terme und Variablen eingeführt?</a:t>
            </a:r>
          </a:p>
          <a:p>
            <a:endParaRPr lang="de-DE" dirty="0"/>
          </a:p>
        </p:txBody>
      </p:sp>
      <p:sp>
        <p:nvSpPr>
          <p:cNvPr id="3" name="Titel 2"/>
          <p:cNvSpPr>
            <a:spLocks noGrp="1"/>
          </p:cNvSpPr>
          <p:nvPr>
            <p:ph type="title"/>
          </p:nvPr>
        </p:nvSpPr>
        <p:spPr/>
        <p:txBody>
          <a:bodyPr>
            <a:normAutofit fontScale="90000"/>
          </a:bodyPr>
          <a:lstStyle/>
          <a:p>
            <a:r>
              <a:rPr lang="de-DE" dirty="0" smtClean="0"/>
              <a:t>Rückblick &amp; Ausblick</a:t>
            </a:r>
            <a:endParaRPr lang="de-DE" dirty="0"/>
          </a:p>
        </p:txBody>
      </p:sp>
      <p:sp>
        <p:nvSpPr>
          <p:cNvPr id="6" name="Textfeld 5"/>
          <p:cNvSpPr txBox="1"/>
          <p:nvPr/>
        </p:nvSpPr>
        <p:spPr>
          <a:xfrm>
            <a:off x="827584"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7" name="Textfeld 6"/>
          <p:cNvSpPr txBox="1"/>
          <p:nvPr/>
        </p:nvSpPr>
        <p:spPr>
          <a:xfrm>
            <a:off x="2195736"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Klassen-stufe?</a:t>
            </a:r>
            <a:endParaRPr lang="de-DE" sz="1600" dirty="0">
              <a:latin typeface="Calibri" charset="0"/>
              <a:ea typeface="Calibri" charset="0"/>
              <a:cs typeface="Calibri" charset="0"/>
            </a:endParaRPr>
          </a:p>
        </p:txBody>
      </p:sp>
      <p:sp>
        <p:nvSpPr>
          <p:cNvPr id="13" name="Textfeld 12"/>
          <p:cNvSpPr txBox="1"/>
          <p:nvPr/>
        </p:nvSpPr>
        <p:spPr>
          <a:xfrm>
            <a:off x="4932160"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
        <p:nvSpPr>
          <p:cNvPr id="14" name="Textfeld 13"/>
          <p:cNvSpPr txBox="1"/>
          <p:nvPr/>
        </p:nvSpPr>
        <p:spPr>
          <a:xfrm>
            <a:off x="3563948" y="1547396"/>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Vor-bereitung</a:t>
            </a:r>
            <a:endParaRPr lang="de-DE" sz="1600" dirty="0">
              <a:latin typeface="Calibri" charset="0"/>
              <a:ea typeface="Calibri" charset="0"/>
              <a:cs typeface="Calibri" charset="0"/>
            </a:endParaRPr>
          </a:p>
        </p:txBody>
      </p:sp>
      <p:sp>
        <p:nvSpPr>
          <p:cNvPr id="15" name="Textfeld 14"/>
          <p:cNvSpPr txBox="1"/>
          <p:nvPr/>
        </p:nvSpPr>
        <p:spPr>
          <a:xfrm>
            <a:off x="833603" y="3356992"/>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Reihen-planung in Algebra</a:t>
            </a:r>
            <a:endParaRPr lang="de-DE" sz="1600" dirty="0">
              <a:latin typeface="Calibri" charset="0"/>
              <a:ea typeface="Calibri" charset="0"/>
              <a:cs typeface="Calibri" charset="0"/>
            </a:endParaRPr>
          </a:p>
        </p:txBody>
      </p:sp>
      <p:sp>
        <p:nvSpPr>
          <p:cNvPr id="12" name="Textfeld 11"/>
          <p:cNvSpPr txBox="1"/>
          <p:nvPr/>
        </p:nvSpPr>
        <p:spPr>
          <a:xfrm>
            <a:off x="2195736" y="3356992"/>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16" name="Textfeld 15"/>
          <p:cNvSpPr txBox="1"/>
          <p:nvPr/>
        </p:nvSpPr>
        <p:spPr>
          <a:xfrm>
            <a:off x="3557869" y="3356992"/>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Tree>
    <p:extLst>
      <p:ext uri="{BB962C8B-B14F-4D97-AF65-F5344CB8AC3E}">
        <p14:creationId xmlns:p14="http://schemas.microsoft.com/office/powerpoint/2010/main" val="1573554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animBg="1"/>
      <p:bldP spid="14" grpId="0" animBg="1"/>
      <p:bldP spid="15" grpId="0" animBg="1"/>
      <p:bldP spid="12"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Ablauf unserer Fortbildung</a:t>
            </a:r>
            <a:endParaRPr lang="de-DE" dirty="0"/>
          </a:p>
        </p:txBody>
      </p:sp>
      <p:pic>
        <p:nvPicPr>
          <p:cNvPr id="3" name="Grafik 2"/>
          <p:cNvPicPr>
            <a:picLocks noChangeAspect="1"/>
          </p:cNvPicPr>
          <p:nvPr/>
        </p:nvPicPr>
        <p:blipFill>
          <a:blip r:embed="rId3"/>
          <a:stretch>
            <a:fillRect/>
          </a:stretch>
        </p:blipFill>
        <p:spPr>
          <a:xfrm>
            <a:off x="323528" y="913811"/>
            <a:ext cx="6336704" cy="5925675"/>
          </a:xfrm>
          <a:prstGeom prst="rect">
            <a:avLst/>
          </a:prstGeom>
        </p:spPr>
      </p:pic>
    </p:spTree>
    <p:extLst>
      <p:ext uri="{BB962C8B-B14F-4D97-AF65-F5344CB8AC3E}">
        <p14:creationId xmlns:p14="http://schemas.microsoft.com/office/powerpoint/2010/main" val="836213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323528" y="2348880"/>
            <a:ext cx="9001000" cy="1096474"/>
          </a:xfrm>
          <a:prstGeom prst="rect">
            <a:avLst/>
          </a:prstGeom>
          <a:solidFill>
            <a:schemeClr val="accent1">
              <a:alpha val="25000"/>
            </a:schemeClr>
          </a:solidFill>
        </p:spPr>
        <p:txBody>
          <a:bodyPr wrap="square" rtlCol="0" anchor="ctr" anchorCtr="1">
            <a:noAutofit/>
          </a:bodyPr>
          <a:lstStyle/>
          <a:p>
            <a:endParaRPr lang="de-DE" sz="1600" kern="0" dirty="0"/>
          </a:p>
        </p:txBody>
      </p:sp>
      <p:sp>
        <p:nvSpPr>
          <p:cNvPr id="3" name="Inhaltsplatzhalter 2"/>
          <p:cNvSpPr>
            <a:spLocks noGrp="1"/>
          </p:cNvSpPr>
          <p:nvPr>
            <p:ph idx="1"/>
          </p:nvPr>
        </p:nvSpPr>
        <p:spPr/>
        <p:txBody>
          <a:bodyPr/>
          <a:lstStyle/>
          <a:p>
            <a:endParaRPr lang="de-DE" dirty="0" smtClean="0"/>
          </a:p>
          <a:p>
            <a:endParaRPr lang="de-DE" dirty="0" smtClean="0"/>
          </a:p>
          <a:p>
            <a:endParaRPr lang="de-DE" dirty="0" smtClean="0"/>
          </a:p>
          <a:p>
            <a:r>
              <a:rPr lang="de-DE" dirty="0" smtClean="0"/>
              <a:t>Was nehmen Sie heute für in Ihren </a:t>
            </a:r>
            <a:r>
              <a:rPr lang="de-DE" dirty="0" err="1" smtClean="0"/>
              <a:t>Algebraunterricht</a:t>
            </a:r>
            <a:r>
              <a:rPr lang="de-DE" dirty="0" smtClean="0"/>
              <a:t> mit?</a:t>
            </a:r>
          </a:p>
          <a:p>
            <a:r>
              <a:rPr lang="de-DE" dirty="0" smtClean="0"/>
              <a:t>Was wünschen Sie sich für die Fortsetzung?</a:t>
            </a:r>
            <a:endParaRPr lang="de-DE" dirty="0"/>
          </a:p>
        </p:txBody>
      </p:sp>
      <p:sp>
        <p:nvSpPr>
          <p:cNvPr id="2" name="Titel 1"/>
          <p:cNvSpPr>
            <a:spLocks noGrp="1"/>
          </p:cNvSpPr>
          <p:nvPr>
            <p:ph type="title"/>
          </p:nvPr>
        </p:nvSpPr>
        <p:spPr/>
        <p:txBody>
          <a:bodyPr>
            <a:normAutofit fontScale="90000"/>
          </a:bodyPr>
          <a:lstStyle/>
          <a:p>
            <a:pPr algn="ctr"/>
            <a:r>
              <a:rPr lang="de-DE" dirty="0" smtClean="0"/>
              <a:t>Abschlussrunde</a:t>
            </a:r>
            <a:endParaRPr lang="de-DE" dirty="0"/>
          </a:p>
        </p:txBody>
      </p:sp>
      <p:sp>
        <p:nvSpPr>
          <p:cNvPr id="5" name="Abgerundetes Rechteck 4"/>
          <p:cNvSpPr/>
          <p:nvPr/>
        </p:nvSpPr>
        <p:spPr bwMode="auto">
          <a:xfrm>
            <a:off x="107504" y="1772816"/>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Blitzlicht</a:t>
            </a:r>
            <a:endParaRPr lang="de-DE" sz="1800" b="1" dirty="0">
              <a:latin typeface="Calibri"/>
              <a:cs typeface="Calibri"/>
            </a:endParaRPr>
          </a:p>
        </p:txBody>
      </p:sp>
    </p:spTree>
    <p:extLst>
      <p:ext uri="{BB962C8B-B14F-4D97-AF65-F5344CB8AC3E}">
        <p14:creationId xmlns:p14="http://schemas.microsoft.com/office/powerpoint/2010/main" val="32076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fontScale="55000" lnSpcReduction="20000"/>
          </a:bodyPr>
          <a:lstStyle/>
          <a:p>
            <a:r>
              <a:rPr lang="de-DE" dirty="0" err="1"/>
              <a:t>Akinwunmi</a:t>
            </a:r>
            <a:r>
              <a:rPr lang="de-DE" dirty="0"/>
              <a:t>, K. (2012). </a:t>
            </a:r>
            <a:r>
              <a:rPr lang="de-DE" i="1" dirty="0"/>
              <a:t>Zur Entwicklung von Variablenkonzepten beim Verallgemeinern mathematischer Muster</a:t>
            </a:r>
            <a:r>
              <a:rPr lang="de-DE" dirty="0"/>
              <a:t>. Wiesbaden: </a:t>
            </a:r>
            <a:r>
              <a:rPr lang="de-DE" dirty="0" err="1"/>
              <a:t>Vieweg+Teubner</a:t>
            </a:r>
            <a:r>
              <a:rPr lang="de-DE" dirty="0"/>
              <a:t> Verlag.</a:t>
            </a:r>
          </a:p>
          <a:p>
            <a:r>
              <a:rPr lang="de-DE" dirty="0" err="1"/>
              <a:t>Arcavi</a:t>
            </a:r>
            <a:r>
              <a:rPr lang="de-DE" dirty="0"/>
              <a:t>, A., </a:t>
            </a:r>
            <a:r>
              <a:rPr lang="de-DE" dirty="0" err="1"/>
              <a:t>Drijvers</a:t>
            </a:r>
            <a:r>
              <a:rPr lang="de-DE" dirty="0"/>
              <a:t>, P., &amp; Stacey, K. (2017). </a:t>
            </a:r>
            <a:r>
              <a:rPr lang="de-DE" i="1" dirty="0"/>
              <a:t>The </a:t>
            </a:r>
            <a:r>
              <a:rPr lang="de-DE" i="1" dirty="0" err="1"/>
              <a:t>learning</a:t>
            </a:r>
            <a:r>
              <a:rPr lang="de-DE" i="1" dirty="0"/>
              <a:t> </a:t>
            </a:r>
            <a:r>
              <a:rPr lang="de-DE" i="1" dirty="0" err="1"/>
              <a:t>and</a:t>
            </a:r>
            <a:r>
              <a:rPr lang="de-DE" i="1" dirty="0"/>
              <a:t> </a:t>
            </a:r>
            <a:r>
              <a:rPr lang="de-DE" i="1" dirty="0" err="1"/>
              <a:t>teaching</a:t>
            </a:r>
            <a:r>
              <a:rPr lang="de-DE" i="1" dirty="0"/>
              <a:t> </a:t>
            </a:r>
            <a:r>
              <a:rPr lang="de-DE" i="1" dirty="0" err="1"/>
              <a:t>of</a:t>
            </a:r>
            <a:r>
              <a:rPr lang="de-DE" i="1" dirty="0"/>
              <a:t> </a:t>
            </a:r>
            <a:r>
              <a:rPr lang="de-DE" i="1" dirty="0" err="1"/>
              <a:t>algebra</a:t>
            </a:r>
            <a:r>
              <a:rPr lang="de-DE" i="1" dirty="0"/>
              <a:t> </a:t>
            </a:r>
            <a:r>
              <a:rPr lang="de-DE" i="1" dirty="0" err="1"/>
              <a:t>ideas</a:t>
            </a:r>
            <a:r>
              <a:rPr lang="de-DE" i="1" dirty="0"/>
              <a:t>, </a:t>
            </a:r>
            <a:r>
              <a:rPr lang="de-DE" i="1" dirty="0" err="1"/>
              <a:t>insights</a:t>
            </a:r>
            <a:r>
              <a:rPr lang="de-DE" i="1" dirty="0"/>
              <a:t>, </a:t>
            </a:r>
            <a:r>
              <a:rPr lang="de-DE" i="1" dirty="0" err="1"/>
              <a:t>and</a:t>
            </a:r>
            <a:r>
              <a:rPr lang="de-DE" i="1" dirty="0"/>
              <a:t> </a:t>
            </a:r>
            <a:r>
              <a:rPr lang="de-DE" i="1" dirty="0" err="1"/>
              <a:t>activities</a:t>
            </a:r>
            <a:r>
              <a:rPr lang="de-DE" dirty="0"/>
              <a:t>. </a:t>
            </a:r>
            <a:r>
              <a:rPr lang="de-DE" dirty="0" err="1"/>
              <a:t>Abingdon</a:t>
            </a:r>
            <a:r>
              <a:rPr lang="de-DE" dirty="0"/>
              <a:t>, </a:t>
            </a:r>
            <a:r>
              <a:rPr lang="de-DE" dirty="0" err="1"/>
              <a:t>Oxon</a:t>
            </a:r>
            <a:r>
              <a:rPr lang="de-DE" dirty="0"/>
              <a:t> New York, NY: Routledge.</a:t>
            </a:r>
          </a:p>
          <a:p>
            <a:r>
              <a:rPr lang="de-DE" dirty="0"/>
              <a:t>Barzel, B. (2012). Mathewerkstatt 5/6, Handreichungen [...]. Berlin: Cornelsen.</a:t>
            </a:r>
          </a:p>
          <a:p>
            <a:r>
              <a:rPr lang="de-DE" dirty="0" err="1"/>
              <a:t>Drijvers</a:t>
            </a:r>
            <a:r>
              <a:rPr lang="de-DE" dirty="0"/>
              <a:t>, P., </a:t>
            </a:r>
            <a:r>
              <a:rPr lang="de-DE" dirty="0" err="1"/>
              <a:t>Goddijn</a:t>
            </a:r>
            <a:r>
              <a:rPr lang="de-DE" dirty="0"/>
              <a:t>, A., &amp; Kindt, M. (2011). </a:t>
            </a:r>
            <a:r>
              <a:rPr lang="de-DE" dirty="0" err="1"/>
              <a:t>Algebraic</a:t>
            </a:r>
            <a:r>
              <a:rPr lang="de-DE" dirty="0"/>
              <a:t> Education: </a:t>
            </a:r>
            <a:r>
              <a:rPr lang="de-DE" dirty="0" err="1"/>
              <a:t>Exploring</a:t>
            </a:r>
            <a:r>
              <a:rPr lang="de-DE" dirty="0"/>
              <a:t> Topics </a:t>
            </a:r>
            <a:r>
              <a:rPr lang="de-DE" dirty="0" err="1"/>
              <a:t>and</a:t>
            </a:r>
            <a:r>
              <a:rPr lang="de-DE" dirty="0"/>
              <a:t> </a:t>
            </a:r>
            <a:r>
              <a:rPr lang="de-DE" dirty="0" err="1"/>
              <a:t>Themes</a:t>
            </a:r>
            <a:r>
              <a:rPr lang="de-DE" dirty="0"/>
              <a:t>. In P. </a:t>
            </a:r>
            <a:r>
              <a:rPr lang="de-DE" dirty="0" err="1"/>
              <a:t>Drijvers</a:t>
            </a:r>
            <a:r>
              <a:rPr lang="de-DE" dirty="0"/>
              <a:t> (Hrsg.), </a:t>
            </a:r>
            <a:r>
              <a:rPr lang="de-DE" i="1" dirty="0" err="1"/>
              <a:t>Secondary</a:t>
            </a:r>
            <a:r>
              <a:rPr lang="de-DE" i="1" dirty="0"/>
              <a:t> Algebra Education</a:t>
            </a:r>
            <a:r>
              <a:rPr lang="de-DE" dirty="0"/>
              <a:t> (S. </a:t>
            </a:r>
            <a:r>
              <a:rPr lang="de-DE" dirty="0" smtClean="0"/>
              <a:t>5–26</a:t>
            </a:r>
            <a:r>
              <a:rPr lang="de-DE" dirty="0"/>
              <a:t>). Rotterdam: Sense Publishers.</a:t>
            </a:r>
          </a:p>
          <a:p>
            <a:r>
              <a:rPr lang="de-DE" dirty="0"/>
              <a:t>Gottwald, S., Kästner, H., &amp; Rudolph, H. (1995). Meyers kleine Enzyklopädie Mathematik. </a:t>
            </a:r>
            <a:r>
              <a:rPr lang="de-DE" i="1" dirty="0"/>
              <a:t>Mannheim, Meyers Lexikonverlag</a:t>
            </a:r>
            <a:r>
              <a:rPr lang="de-DE" dirty="0"/>
              <a:t>.</a:t>
            </a:r>
          </a:p>
          <a:p>
            <a:r>
              <a:rPr lang="de-DE" dirty="0"/>
              <a:t>Körner, H., &amp; </a:t>
            </a:r>
            <a:r>
              <a:rPr lang="de-DE" dirty="0" err="1"/>
              <a:t>Lergenmüller</a:t>
            </a:r>
            <a:r>
              <a:rPr lang="de-DE" dirty="0"/>
              <a:t>, A. (2015). </a:t>
            </a:r>
            <a:r>
              <a:rPr lang="de-DE" i="1" dirty="0"/>
              <a:t>Mathematik </a:t>
            </a:r>
            <a:r>
              <a:rPr lang="de-DE" i="1" dirty="0" smtClean="0"/>
              <a:t>– neue Wege: </a:t>
            </a:r>
            <a:r>
              <a:rPr lang="de-DE" i="1" dirty="0"/>
              <a:t>Arbeitsbuch für Gymnasien 7, Lösungen [...]</a:t>
            </a:r>
            <a:r>
              <a:rPr lang="de-DE" dirty="0"/>
              <a:t> ([</a:t>
            </a:r>
            <a:r>
              <a:rPr lang="de-DE" dirty="0" err="1"/>
              <a:t>Neubearb</a:t>
            </a:r>
            <a:r>
              <a:rPr lang="de-DE" dirty="0"/>
              <a:t>.], für Gymnasien, [Nordrhein-Westfalen]). Braunschweig: Schroedel.</a:t>
            </a:r>
          </a:p>
          <a:p>
            <a:r>
              <a:rPr lang="de-DE" dirty="0"/>
              <a:t>Malle, G. (1993). </a:t>
            </a:r>
            <a:r>
              <a:rPr lang="de-DE" i="1" dirty="0"/>
              <a:t>Didaktische Probleme der elementaren Algebra mit vielen Beispielaufgaben</a:t>
            </a:r>
            <a:r>
              <a:rPr lang="de-DE" dirty="0"/>
              <a:t>. Braunschweig: Vieweg.</a:t>
            </a:r>
          </a:p>
          <a:p>
            <a:r>
              <a:rPr lang="de-DE" dirty="0"/>
              <a:t>Prediger, S., Barzel, B., </a:t>
            </a:r>
            <a:r>
              <a:rPr lang="de-DE" dirty="0" err="1"/>
              <a:t>Hußmann</a:t>
            </a:r>
            <a:r>
              <a:rPr lang="de-DE" dirty="0"/>
              <a:t>, S., &amp; </a:t>
            </a:r>
            <a:r>
              <a:rPr lang="de-DE" dirty="0" err="1"/>
              <a:t>Leuders</a:t>
            </a:r>
            <a:r>
              <a:rPr lang="de-DE" dirty="0"/>
              <a:t>, T. (2014). </a:t>
            </a:r>
            <a:r>
              <a:rPr lang="de-DE" i="1" dirty="0"/>
              <a:t>Mathewerkstatt 7, Schulbuch [...]</a:t>
            </a:r>
            <a:r>
              <a:rPr lang="de-DE" dirty="0"/>
              <a:t> ([Mittlerer Schulabschluss, allgemeine </a:t>
            </a:r>
            <a:r>
              <a:rPr lang="de-DE" dirty="0" err="1"/>
              <a:t>Ausg</a:t>
            </a:r>
            <a:r>
              <a:rPr lang="de-DE" dirty="0"/>
              <a:t>.], 1. Aufl.). Berlin: Cornelsen.</a:t>
            </a:r>
          </a:p>
          <a:p>
            <a:r>
              <a:rPr lang="de-DE" dirty="0"/>
              <a:t>Prediger, S., &amp; </a:t>
            </a:r>
            <a:r>
              <a:rPr lang="de-DE" dirty="0" err="1"/>
              <a:t>Marxer</a:t>
            </a:r>
            <a:r>
              <a:rPr lang="de-DE" dirty="0"/>
              <a:t>, M. (2014). Bahn oder Auto? – Berechnungen beschreiben und durchdenken. In T. </a:t>
            </a:r>
            <a:r>
              <a:rPr lang="de-DE" dirty="0" err="1"/>
              <a:t>Leuders</a:t>
            </a:r>
            <a:r>
              <a:rPr lang="de-DE" dirty="0"/>
              <a:t>, S. Prediger, B. Barzel, &amp; S. </a:t>
            </a:r>
            <a:r>
              <a:rPr lang="de-DE" dirty="0" err="1"/>
              <a:t>Hußmann</a:t>
            </a:r>
            <a:r>
              <a:rPr lang="de-DE" dirty="0"/>
              <a:t> (Hrsg.), Handreichungen zur Mathewerkstatt 7. Dortmund, Freiburg: KOSIMA. Unter: </a:t>
            </a:r>
            <a:r>
              <a:rPr lang="de-DE" dirty="0">
                <a:hlinkClick r:id="rId2"/>
              </a:rPr>
              <a:t>http://www.ko-si-ma.de/upload/downloads/hru7/MW7_Handreichung_Modellieren.pdf.</a:t>
            </a:r>
            <a:r>
              <a:rPr lang="de-DE" dirty="0"/>
              <a:t> </a:t>
            </a:r>
          </a:p>
          <a:p>
            <a:r>
              <a:rPr lang="de-DE" dirty="0"/>
              <a:t>Prediger, S., </a:t>
            </a:r>
            <a:r>
              <a:rPr lang="de-DE" dirty="0" err="1"/>
              <a:t>Zwetzschler</a:t>
            </a:r>
            <a:r>
              <a:rPr lang="de-DE" dirty="0"/>
              <a:t>, L., &amp; Schmidt, U. (2015). Preise beim </a:t>
            </a:r>
            <a:r>
              <a:rPr lang="de-DE"/>
              <a:t>Fensterbau </a:t>
            </a:r>
            <a:r>
              <a:rPr lang="de-DE" smtClean="0"/>
              <a:t>– </a:t>
            </a:r>
            <a:r>
              <a:rPr lang="de-DE" dirty="0"/>
              <a:t>Flächen berechnen und Terme vergleichen. In S. </a:t>
            </a:r>
            <a:r>
              <a:rPr lang="de-DE" dirty="0" err="1"/>
              <a:t>Hußmann</a:t>
            </a:r>
            <a:r>
              <a:rPr lang="de-DE" dirty="0"/>
              <a:t>, T. </a:t>
            </a:r>
            <a:r>
              <a:rPr lang="de-DE" dirty="0" err="1"/>
              <a:t>Leuders</a:t>
            </a:r>
            <a:r>
              <a:rPr lang="de-DE" dirty="0"/>
              <a:t>, S. Prediger, &amp; B. Barzel (Hrsg.), Handreichungen zur Mathewerkstatt 8. Dortmund, Freiburg: KOSIMA. Unter: </a:t>
            </a:r>
            <a:r>
              <a:rPr lang="de-DE" dirty="0">
                <a:hlinkClick r:id="rId3"/>
              </a:rPr>
              <a:t>http://www.ko-si-ma.de/upload/downloads/hru8/MW8_Handreichung_Flaechenformeln.pdf.</a:t>
            </a:r>
            <a:endParaRPr lang="de-DE" dirty="0"/>
          </a:p>
          <a:p>
            <a:r>
              <a:rPr lang="de-DE" dirty="0"/>
              <a:t>Specht, B. J. (2009). </a:t>
            </a:r>
            <a:r>
              <a:rPr lang="de-DE" i="1" dirty="0"/>
              <a:t>Variablenverständnis und Variablen verstehen empirische Untersuchungen zum Einfluss sprachlicher Formulierungen in der Primar- und Sekundarstufe</a:t>
            </a:r>
            <a:r>
              <a:rPr lang="de-DE" dirty="0"/>
              <a:t>. Hildesheim [u.a.]: Franzbecker.</a:t>
            </a:r>
          </a:p>
          <a:p>
            <a:r>
              <a:rPr lang="de-DE" dirty="0" err="1"/>
              <a:t>Zwetzschler</a:t>
            </a:r>
            <a:r>
              <a:rPr lang="de-DE" dirty="0"/>
              <a:t>, L. (2015). </a:t>
            </a:r>
            <a:r>
              <a:rPr lang="de-DE" i="1" dirty="0"/>
              <a:t>Gleichwertigkeit von Termen Entwicklung und Beforschung eines diagnosegeleiteten Lehr-Lernarrangements im Mathematikunterricht der 8. Klasse</a:t>
            </a:r>
            <a:r>
              <a:rPr lang="de-DE" dirty="0"/>
              <a:t>. Wiesbaden: Springer Fachmedien Wiesbaden GmbH</a:t>
            </a:r>
            <a:r>
              <a:rPr lang="de-DE" dirty="0" smtClean="0"/>
              <a:t>.</a:t>
            </a:r>
            <a:endParaRPr lang="de-DE" dirty="0"/>
          </a:p>
          <a:p>
            <a:endParaRPr lang="de-DE" dirty="0"/>
          </a:p>
        </p:txBody>
      </p:sp>
      <p:sp>
        <p:nvSpPr>
          <p:cNvPr id="3" name="Titel 2"/>
          <p:cNvSpPr>
            <a:spLocks noGrp="1"/>
          </p:cNvSpPr>
          <p:nvPr>
            <p:ph type="title"/>
          </p:nvPr>
        </p:nvSpPr>
        <p:spPr/>
        <p:txBody>
          <a:bodyPr>
            <a:normAutofit fontScale="90000"/>
          </a:bodyPr>
          <a:lstStyle/>
          <a:p>
            <a:r>
              <a:rPr lang="de-DE" dirty="0" smtClean="0"/>
              <a:t>Literaturverzeichnis</a:t>
            </a:r>
            <a:endParaRPr lang="de-DE" dirty="0"/>
          </a:p>
        </p:txBody>
      </p:sp>
    </p:spTree>
    <p:extLst>
      <p:ext uri="{BB962C8B-B14F-4D97-AF65-F5344CB8AC3E}">
        <p14:creationId xmlns:p14="http://schemas.microsoft.com/office/powerpoint/2010/main" val="12693431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p:txBody>
          <a:bodyPr/>
          <a:lstStyle/>
          <a:p>
            <a:r>
              <a:rPr lang="de-DE" dirty="0" smtClean="0"/>
              <a:t>Vielen Dank für Ihre Aufmerksamkeit und Mitarbeit!</a:t>
            </a:r>
            <a:endParaRPr lang="de-DE" dirty="0"/>
          </a:p>
        </p:txBody>
      </p:sp>
      <p:pic>
        <p:nvPicPr>
          <p:cNvPr id="7" name="Bildplatzhalter 6"/>
          <p:cNvPicPr>
            <a:picLocks noGrp="1" noChangeAspect="1"/>
          </p:cNvPicPr>
          <p:nvPr>
            <p:ph type="pic" sz="quarter" idx="10"/>
          </p:nvPr>
        </p:nvPicPr>
        <p:blipFill rotWithShape="1">
          <a:blip r:embed="rId3"/>
          <a:srcRect l="2490" t="-9140" r="2661" b="-12121"/>
          <a:stretch/>
        </p:blipFill>
        <p:spPr>
          <a:prstGeom prst="rect">
            <a:avLst/>
          </a:prstGeom>
        </p:spPr>
      </p:pic>
    </p:spTree>
    <p:extLst>
      <p:ext uri="{BB962C8B-B14F-4D97-AF65-F5344CB8AC3E}">
        <p14:creationId xmlns:p14="http://schemas.microsoft.com/office/powerpoint/2010/main" val="20334057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fontScale="85000" lnSpcReduction="20000"/>
          </a:bodyPr>
          <a:lstStyle/>
          <a:p>
            <a:pPr marL="0" indent="0">
              <a:buNone/>
            </a:pPr>
            <a:r>
              <a:rPr lang="de-DE" dirty="0" smtClean="0"/>
              <a:t>Baustein 2 gliedert sich in einen Input, eine Eigenarbeitsphase und eine anschließende Reflexion. Den roten Faden durch diese drei Teile bildet die Frage, welche Aktivitäten zu welchen Themen die Einführung von Variablentermen wie vorbereiten.</a:t>
            </a:r>
          </a:p>
          <a:p>
            <a:pPr marL="342900"/>
            <a:r>
              <a:rPr lang="de-DE" dirty="0" smtClean="0"/>
              <a:t>Einstieg: Ausgehend von dem gemeinsamen Ergebnis aus Baustein 1 (kurze </a:t>
            </a:r>
            <a:r>
              <a:rPr lang="de-DE" dirty="0" err="1" smtClean="0"/>
              <a:t>Wdh</a:t>
            </a:r>
            <a:r>
              <a:rPr lang="de-DE" dirty="0" smtClean="0"/>
              <a:t>.), aus dem die Komplexität der von den </a:t>
            </a:r>
            <a:r>
              <a:rPr lang="de-DE" dirty="0" err="1" smtClean="0"/>
              <a:t>SuS</a:t>
            </a:r>
            <a:r>
              <a:rPr lang="de-DE" dirty="0" smtClean="0"/>
              <a:t> zu leistenden Überlegungen hervorgeht, wird wieder ein Blick auf die Themenfolge geworfen. Ziel ist die Suche nach Aktivitäten, die die Einführung der Variablenterme über die Generalisierung vorentlasten. [15 min]</a:t>
            </a:r>
          </a:p>
          <a:p>
            <a:pPr marL="342900"/>
            <a:r>
              <a:rPr lang="de-DE" dirty="0" smtClean="0"/>
              <a:t>Input zum Vorstellen von Beispielaktivitäten in der Primarstufe und im Doppeljahrgang 5/6 verknüpft mit den Zielsetzungen des </a:t>
            </a:r>
            <a:r>
              <a:rPr lang="de-DE" dirty="0" err="1" smtClean="0"/>
              <a:t>Algebraunterrichts</a:t>
            </a:r>
            <a:r>
              <a:rPr lang="de-DE" dirty="0"/>
              <a:t>,</a:t>
            </a:r>
            <a:r>
              <a:rPr lang="de-DE" dirty="0" smtClean="0"/>
              <a:t> Aktivitäten mit Termen oder den Variablenaspekten. [30 min]</a:t>
            </a:r>
          </a:p>
          <a:p>
            <a:r>
              <a:rPr lang="de-DE" dirty="0" smtClean="0"/>
              <a:t>Eigenarbeitsphase der Teilnehmenden mit dem eigenen Unterrichtsmaterial (Schulbuch, Arbeitsblätter, ...): Die Teilnehmenden durchforsten ihr Unterrichtsmaterial in möglichst schulformhomogenen Kleingruppen [max. 3 TN] nach Aufgaben zu verschiedenen Aktivitäten mit Termen bzw. zu verschiedenen Variablenaspekten. Finden sie keine passenden Aufgaben (abhängig vom Schulbuch; ggf. vorher prüfen), sollen sie eigene Aufgaben entwickeln oder die vorgestellten Aufgaben für ihre Schulform modifizieren. Als Hilfe erhalten sie eine Checkliste mit den Aktivitäten zu Termen und den Variablenaspekten. [90–105 min]</a:t>
            </a:r>
          </a:p>
          <a:p>
            <a:r>
              <a:rPr lang="de-DE" dirty="0" smtClean="0"/>
              <a:t>Gemeinsame Reflexion: Je zwei Kleingruppen finden sich möglichst schulformhomogen zusammen und stellen einander ihre Ergebnisse anhand der Checkliste vor. In ihrer Diskussion einigen sie sich entweder auf eine besonders gelungene oder eine besonders strittige Aufgabe, die sie im Plenum vorstellen. [30</a:t>
            </a:r>
            <a:r>
              <a:rPr lang="mr-IN" dirty="0" smtClean="0"/>
              <a:t>–</a:t>
            </a:r>
            <a:r>
              <a:rPr lang="de-DE" dirty="0" smtClean="0"/>
              <a:t>45 min]</a:t>
            </a:r>
            <a:endParaRPr lang="de-DE" dirty="0"/>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Aufbau Baustein 2: [3 h]</a:t>
            </a:r>
            <a:endParaRPr lang="de-DE" dirty="0">
              <a:solidFill>
                <a:schemeClr val="tx1">
                  <a:lumMod val="50000"/>
                  <a:lumOff val="50000"/>
                </a:schemeClr>
              </a:solidFill>
            </a:endParaRPr>
          </a:p>
        </p:txBody>
      </p:sp>
    </p:spTree>
    <p:extLst>
      <p:ext uri="{BB962C8B-B14F-4D97-AF65-F5344CB8AC3E}">
        <p14:creationId xmlns:p14="http://schemas.microsoft.com/office/powerpoint/2010/main" val="702659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a:bodyPr>
          <a:lstStyle/>
          <a:p>
            <a:pPr marL="342900"/>
            <a:r>
              <a:rPr lang="de-DE" dirty="0" smtClean="0"/>
              <a:t>Einstiegsproblem: Die von den </a:t>
            </a:r>
            <a:r>
              <a:rPr lang="de-DE" dirty="0" err="1" smtClean="0"/>
              <a:t>SuS</a:t>
            </a:r>
            <a:r>
              <a:rPr lang="de-DE" dirty="0" smtClean="0"/>
              <a:t> aufzubauenden Vorstellungen und zu erwerbenden Kompetenzen sind so komplex, dass sie einer Vorentlastung bedürfen. Die Komplexität wird am Ergebnis des Bausteins 1 verdeutlicht.</a:t>
            </a:r>
          </a:p>
          <a:p>
            <a:pPr marL="342900"/>
            <a:r>
              <a:rPr lang="de-DE" dirty="0" smtClean="0"/>
              <a:t>In einer Murmelphase können die TN erste Ideen für Aufgaben zur Vorentlastung skizzieren und im Plenum äußern. Als Unterstützung dient dabei die Themenfolge des Schulbuchs </a:t>
            </a:r>
            <a:r>
              <a:rPr lang="de-DE" i="1" dirty="0" smtClean="0"/>
              <a:t>mathewerkstatt</a:t>
            </a:r>
            <a:r>
              <a:rPr lang="de-DE" dirty="0" smtClean="0"/>
              <a:t>.</a:t>
            </a:r>
          </a:p>
          <a:p>
            <a:pPr marL="342900"/>
            <a:r>
              <a:rPr lang="de-DE" dirty="0" smtClean="0"/>
              <a:t>Ideen der TN werden auf Karten gesichert, sodass sie später wieder aufgegriffen werden können.</a:t>
            </a:r>
          </a:p>
          <a:p>
            <a:pPr marL="342900"/>
            <a:r>
              <a:rPr lang="de-DE" dirty="0" smtClean="0"/>
              <a:t>Ausgehend von der Idee der Vorentlastung durch passende Aktivitäten in der Grundschule oder im Doppeljahrgang 5/6 werden die Zielsetzungen des Bausteins 2 vorgestellt:</a:t>
            </a:r>
          </a:p>
          <a:p>
            <a:pPr marL="743850" lvl="1"/>
            <a:r>
              <a:rPr lang="de-DE" dirty="0"/>
              <a:t>p</a:t>
            </a:r>
            <a:r>
              <a:rPr lang="de-DE" dirty="0" smtClean="0"/>
              <a:t>assende Aufgaben für den Doppeljahrgang 5/6 als Vorbereitung für die Einführung von Termen und Variablen</a:t>
            </a:r>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Einstieg: [15 min]</a:t>
            </a:r>
            <a:endParaRPr lang="de-DE" dirty="0">
              <a:solidFill>
                <a:schemeClr val="tx1">
                  <a:lumMod val="50000"/>
                  <a:lumOff val="50000"/>
                </a:schemeClr>
              </a:solidFill>
            </a:endParaRPr>
          </a:p>
        </p:txBody>
      </p:sp>
    </p:spTree>
    <p:extLst>
      <p:ext uri="{BB962C8B-B14F-4D97-AF65-F5344CB8AC3E}">
        <p14:creationId xmlns:p14="http://schemas.microsoft.com/office/powerpoint/2010/main" val="257947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Hier das Abschlussbild aus Baustein 1 einfügen!</a:t>
            </a:r>
          </a:p>
          <a:p>
            <a:pPr marL="0" marR="0" lvl="0" indent="0" defTabSz="914400" eaLnBrk="1" fontAlgn="auto" latinLnBrk="0" hangingPunct="1">
              <a:lnSpc>
                <a:spcPct val="100000"/>
              </a:lnSpc>
              <a:spcBef>
                <a:spcPts val="0"/>
              </a:spcBef>
              <a:spcAft>
                <a:spcPts val="0"/>
              </a:spcAft>
              <a:buClrTx/>
              <a:buSzTx/>
              <a:buFontTx/>
              <a:buNone/>
              <a:tabLst/>
              <a:defRPr/>
            </a:pPr>
            <a:r>
              <a:rPr lang="de-DE" dirty="0" smtClean="0"/>
              <a:t>Alternativ ausgeblendete Folgefolie.</a:t>
            </a:r>
            <a:endParaRPr lang="de-DE" dirty="0"/>
          </a:p>
        </p:txBody>
      </p:sp>
      <p:sp>
        <p:nvSpPr>
          <p:cNvPr id="5" name="Titel 4"/>
          <p:cNvSpPr>
            <a:spLocks noGrp="1"/>
          </p:cNvSpPr>
          <p:nvPr>
            <p:ph type="title"/>
          </p:nvPr>
        </p:nvSpPr>
        <p:spPr/>
        <p:txBody>
          <a:bodyPr>
            <a:normAutofit fontScale="90000"/>
          </a:bodyPr>
          <a:lstStyle/>
          <a:p>
            <a:r>
              <a:rPr lang="de-DE" dirty="0" smtClean="0"/>
              <a:t>Unser Ergebnis aus Baustein 1:</a:t>
            </a:r>
            <a:endParaRPr lang="de-DE" dirty="0"/>
          </a:p>
        </p:txBody>
      </p:sp>
      <p:sp>
        <p:nvSpPr>
          <p:cNvPr id="3" name="Rahmen 2"/>
          <p:cNvSpPr/>
          <p:nvPr/>
        </p:nvSpPr>
        <p:spPr bwMode="auto">
          <a:xfrm>
            <a:off x="107504" y="908448"/>
            <a:ext cx="5544616" cy="1008384"/>
          </a:xfrm>
          <a:prstGeom prst="frame">
            <a:avLst/>
          </a:prstGeom>
          <a:solidFill>
            <a:srgbClr val="C00000"/>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16116346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Inhaltsplatzhalter 12"/>
          <p:cNvSpPr>
            <a:spLocks noGrp="1"/>
          </p:cNvSpPr>
          <p:nvPr>
            <p:ph idx="1"/>
          </p:nvPr>
        </p:nvSpPr>
        <p:spPr>
          <a:xfrm>
            <a:off x="4211960" y="1124744"/>
            <a:ext cx="4536504" cy="5400600"/>
          </a:xfrm>
        </p:spPr>
        <p:txBody>
          <a:bodyPr>
            <a:normAutofit fontScale="92500"/>
          </a:bodyPr>
          <a:lstStyle/>
          <a:p>
            <a:pPr>
              <a:buClr>
                <a:schemeClr val="tx2"/>
              </a:buClr>
            </a:pPr>
            <a:r>
              <a:rPr lang="de-DE" dirty="0" smtClean="0"/>
              <a:t>Gegenstandsaspekt:</a:t>
            </a:r>
          </a:p>
          <a:p>
            <a:pPr lvl="1">
              <a:buClr>
                <a:schemeClr val="tx2"/>
              </a:buClr>
            </a:pPr>
            <a:r>
              <a:rPr lang="de-DE" dirty="0"/>
              <a:t>In einem Variablenterm zeigen die Variablen an, dass viele Zahlenterme, die sich nur an der Position der Variablen in den Zahlen </a:t>
            </a:r>
            <a:r>
              <a:rPr lang="de-DE" dirty="0" smtClean="0"/>
              <a:t>unterscheiden, </a:t>
            </a:r>
            <a:r>
              <a:rPr lang="de-DE" dirty="0"/>
              <a:t>zusammengefasst worden sind.</a:t>
            </a:r>
          </a:p>
          <a:p>
            <a:pPr lvl="1">
              <a:buClr>
                <a:schemeClr val="tx2"/>
              </a:buClr>
            </a:pPr>
            <a:r>
              <a:rPr lang="de-DE" dirty="0" smtClean="0"/>
              <a:t>Die Variable steht damit stellvertretend </a:t>
            </a:r>
            <a:r>
              <a:rPr lang="de-DE" dirty="0"/>
              <a:t>für eine Zahl oder simultan für mehrere ggf. unendlich viele nicht näher bestimmte </a:t>
            </a:r>
            <a:r>
              <a:rPr lang="de-DE" dirty="0" smtClean="0"/>
              <a:t>Zahlen. </a:t>
            </a:r>
            <a:endParaRPr lang="de-DE" dirty="0"/>
          </a:p>
          <a:p>
            <a:pPr>
              <a:buClr>
                <a:schemeClr val="tx2"/>
              </a:buClr>
            </a:pPr>
            <a:r>
              <a:rPr lang="de-DE" dirty="0" err="1" smtClean="0"/>
              <a:t>Einsetzungaspekt</a:t>
            </a:r>
            <a:r>
              <a:rPr lang="de-DE" dirty="0" smtClean="0"/>
              <a:t>:</a:t>
            </a:r>
            <a:endParaRPr lang="de-DE" dirty="0"/>
          </a:p>
          <a:p>
            <a:pPr lvl="1">
              <a:buClr>
                <a:schemeClr val="tx2"/>
              </a:buClr>
            </a:pPr>
            <a:r>
              <a:rPr lang="de-DE" dirty="0" smtClean="0"/>
              <a:t>Für eine Variable darf eine Zahl </a:t>
            </a:r>
            <a:r>
              <a:rPr lang="de-DE" dirty="0"/>
              <a:t>(und später auch Terme) </a:t>
            </a:r>
            <a:r>
              <a:rPr lang="de-DE" dirty="0" smtClean="0"/>
              <a:t>eingesetzt werden.</a:t>
            </a:r>
          </a:p>
          <a:p>
            <a:pPr>
              <a:buClr>
                <a:schemeClr val="tx2"/>
              </a:buClr>
            </a:pPr>
            <a:r>
              <a:rPr lang="de-DE" dirty="0" err="1" smtClean="0"/>
              <a:t>Kalkülaspekt</a:t>
            </a:r>
            <a:r>
              <a:rPr lang="de-DE" dirty="0" smtClean="0"/>
              <a:t>:</a:t>
            </a:r>
          </a:p>
          <a:p>
            <a:pPr lvl="1">
              <a:buClr>
                <a:schemeClr val="tx2"/>
              </a:buClr>
            </a:pPr>
            <a:r>
              <a:rPr lang="de-DE" dirty="0" smtClean="0"/>
              <a:t>Mit </a:t>
            </a:r>
            <a:r>
              <a:rPr lang="de-DE" dirty="0"/>
              <a:t>Variablen </a:t>
            </a:r>
            <a:r>
              <a:rPr lang="de-DE" dirty="0" smtClean="0"/>
              <a:t>darf nach </a:t>
            </a:r>
            <a:r>
              <a:rPr lang="de-DE" dirty="0"/>
              <a:t>bestimmten Regeln </a:t>
            </a:r>
            <a:r>
              <a:rPr lang="de-DE" dirty="0" smtClean="0"/>
              <a:t>operiert werden, </a:t>
            </a:r>
            <a:r>
              <a:rPr lang="de-DE" dirty="0"/>
              <a:t>ohne ihnen eine Bedeutung zuweisen zu müssen. </a:t>
            </a:r>
          </a:p>
        </p:txBody>
      </p:sp>
      <p:sp>
        <p:nvSpPr>
          <p:cNvPr id="5" name="Titel 4"/>
          <p:cNvSpPr>
            <a:spLocks noGrp="1"/>
          </p:cNvSpPr>
          <p:nvPr>
            <p:ph type="title"/>
          </p:nvPr>
        </p:nvSpPr>
        <p:spPr/>
        <p:txBody>
          <a:bodyPr>
            <a:normAutofit fontScale="90000"/>
          </a:bodyPr>
          <a:lstStyle/>
          <a:p>
            <a:pPr algn="ctr"/>
            <a:r>
              <a:rPr lang="de-DE" dirty="0" smtClean="0"/>
              <a:t>Aktivitäten mit Termen &amp; Variablenaspekte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79984" y="4258107"/>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784528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smtClean="0"/>
              <a:t>Hier das Abschlussbild aus Baustein 1 einfügen!</a:t>
            </a:r>
          </a:p>
          <a:p>
            <a:pPr marL="0" marR="0" lvl="0" indent="0" defTabSz="914400" eaLnBrk="1" fontAlgn="auto" latinLnBrk="0" hangingPunct="1">
              <a:lnSpc>
                <a:spcPct val="100000"/>
              </a:lnSpc>
              <a:spcBef>
                <a:spcPts val="0"/>
              </a:spcBef>
              <a:spcAft>
                <a:spcPts val="0"/>
              </a:spcAft>
              <a:buClrTx/>
              <a:buSzTx/>
              <a:buFontTx/>
              <a:buNone/>
              <a:tabLst/>
              <a:defRPr/>
            </a:pPr>
            <a:r>
              <a:rPr lang="de-DE" dirty="0" smtClean="0"/>
              <a:t>Alternativ ausgeblendete Folgefolie.</a:t>
            </a:r>
            <a:endParaRPr lang="de-DE" dirty="0"/>
          </a:p>
        </p:txBody>
      </p:sp>
      <p:sp>
        <p:nvSpPr>
          <p:cNvPr id="5" name="Titel 4"/>
          <p:cNvSpPr>
            <a:spLocks noGrp="1"/>
          </p:cNvSpPr>
          <p:nvPr>
            <p:ph type="title"/>
          </p:nvPr>
        </p:nvSpPr>
        <p:spPr/>
        <p:txBody>
          <a:bodyPr>
            <a:normAutofit fontScale="90000"/>
          </a:bodyPr>
          <a:lstStyle/>
          <a:p>
            <a:r>
              <a:rPr lang="de-DE" dirty="0" smtClean="0"/>
              <a:t>Unser Ergebnis aus Baustein 1:</a:t>
            </a:r>
            <a:endParaRPr lang="de-DE" dirty="0"/>
          </a:p>
        </p:txBody>
      </p:sp>
      <p:sp>
        <p:nvSpPr>
          <p:cNvPr id="3" name="Rahmen 2"/>
          <p:cNvSpPr/>
          <p:nvPr/>
        </p:nvSpPr>
        <p:spPr bwMode="auto">
          <a:xfrm>
            <a:off x="107504" y="908448"/>
            <a:ext cx="5544616" cy="1008384"/>
          </a:xfrm>
          <a:prstGeom prst="frame">
            <a:avLst/>
          </a:prstGeom>
          <a:solidFill>
            <a:srgbClr val="C00000"/>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7" name="Abgerundetes Rechteck 6"/>
          <p:cNvSpPr/>
          <p:nvPr/>
        </p:nvSpPr>
        <p:spPr bwMode="auto">
          <a:xfrm>
            <a:off x="2581398" y="2638338"/>
            <a:ext cx="4582890" cy="1798773"/>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Die Einführung der Variablenterme ist für Schülerinnen und </a:t>
            </a:r>
            <a:r>
              <a:rPr lang="de-DE" sz="1800" b="1" smtClean="0">
                <a:solidFill>
                  <a:prstClr val="black"/>
                </a:solidFill>
                <a:latin typeface="Calibri"/>
                <a:cs typeface="Calibri"/>
                <a:sym typeface="Wingdings"/>
              </a:rPr>
              <a:t>Schüler komplex!</a:t>
            </a:r>
            <a:endParaRPr lang="de-DE" sz="1800" b="1" dirty="0" smtClean="0">
              <a:solidFill>
                <a:prstClr val="black"/>
              </a:solidFill>
              <a:latin typeface="Calibri"/>
              <a:cs typeface="Calibri"/>
              <a:sym typeface="Wingdings"/>
            </a:endParaRPr>
          </a:p>
          <a:p>
            <a:pPr algn="ctr"/>
            <a:endParaRPr lang="de-DE" sz="1800" b="1" dirty="0">
              <a:solidFill>
                <a:prstClr val="black"/>
              </a:solidFill>
              <a:latin typeface="Calibri"/>
              <a:cs typeface="Calibri"/>
              <a:sym typeface="Wingdings"/>
            </a:endParaRPr>
          </a:p>
          <a:p>
            <a:pPr algn="ctr"/>
            <a:r>
              <a:rPr lang="de-DE" sz="1800" b="1" dirty="0" smtClean="0">
                <a:solidFill>
                  <a:prstClr val="black"/>
                </a:solidFill>
                <a:latin typeface="Calibri"/>
                <a:cs typeface="Calibri"/>
                <a:sym typeface="Wingdings"/>
              </a:rPr>
              <a:t>Sie kann aber mit passenden Aufgaben vorentlastet werden!</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18375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Folien_DZLM_122016">
  <a:themeElements>
    <a:clrScheme name="Benutzerdefiniert 10">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9">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3737</Words>
  <Application>Microsoft Office PowerPoint</Application>
  <PresentationFormat>Bildschirmpräsentation (4:3)</PresentationFormat>
  <Paragraphs>427</Paragraphs>
  <Slides>42</Slides>
  <Notes>36</Notes>
  <HiddenSlides>13</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42</vt:i4>
      </vt:variant>
    </vt:vector>
  </HeadingPairs>
  <TitlesOfParts>
    <vt:vector size="49" baseType="lpstr">
      <vt:lpstr>ＭＳ Ｐゴシック</vt:lpstr>
      <vt:lpstr>Arial</vt:lpstr>
      <vt:lpstr>Calibri</vt:lpstr>
      <vt:lpstr>Cambria Math</vt:lpstr>
      <vt:lpstr>Wingdings</vt:lpstr>
      <vt:lpstr>Folien_DZLM_122016</vt:lpstr>
      <vt:lpstr>FortbildnerFolien</vt:lpstr>
      <vt:lpstr>Algebra in der Sekundarstufe I: Einführung von Variablentermen</vt:lpstr>
      <vt:lpstr>Hinweise zu den Lizenzbedingungen</vt:lpstr>
      <vt:lpstr>Einführung von Variablentermen – Für fachfremd Unterrichtende</vt:lpstr>
      <vt:lpstr>Ablauf unserer Fortbildung</vt:lpstr>
      <vt:lpstr>Aufbau Baustein 2: [3 h]</vt:lpstr>
      <vt:lpstr>Einstieg: [15 min]</vt:lpstr>
      <vt:lpstr>Unser Ergebnis aus Baustein 1:</vt:lpstr>
      <vt:lpstr>Aktivitäten mit Termen &amp; Variablenaspekte</vt:lpstr>
      <vt:lpstr>Unser Ergebnis aus Baustein 1:</vt:lpstr>
      <vt:lpstr>Aktivitäten mit Termen &amp; Variablenaspekte</vt:lpstr>
      <vt:lpstr>Algebra in der Sekundarstufe I</vt:lpstr>
      <vt:lpstr>Inhalte des Bausteins 2:</vt:lpstr>
      <vt:lpstr>Beispielaufgaben aus der Primarstufe und Ideen für Aufgabenbeispiele im Doppeljahrgang 5/6 [30 min]</vt:lpstr>
      <vt:lpstr>Gliederung Baustein 2: Klassen 1–6: Wie werden Terme und Variablen vorbereitet?  </vt:lpstr>
      <vt:lpstr>Aktivitäten mit Termen &amp; Variablenaspekte</vt:lpstr>
      <vt:lpstr>Aufgabenbeispiele aus der Grundschule I</vt:lpstr>
      <vt:lpstr>Aufgabenbeispiele aus der Grundschule II</vt:lpstr>
      <vt:lpstr>Aufgabenbeispiele aus dem Doppeljahrgang 5/6 I</vt:lpstr>
      <vt:lpstr>Aufgabenbeispiele aus dem Doppeljahrgang 5/6 I</vt:lpstr>
      <vt:lpstr>Aufgabenbeispiele aus dem Doppeljahrgang 5/6 I</vt:lpstr>
      <vt:lpstr>Aufgabenbeispiele aus dem Doppeljahrgang 5/6 I</vt:lpstr>
      <vt:lpstr>Aufgabenbeispiele aus dem Doppeljahrgang 5/6 II</vt:lpstr>
      <vt:lpstr>Aufgabenbeispiele aus dem Doppeljahrgang 5/6 III</vt:lpstr>
      <vt:lpstr>Aufgabenbeispiele aus dem Doppeljahrgang 5/6 IV</vt:lpstr>
      <vt:lpstr>Aufgabenbeispiele aus dem Doppeljahrgang 5/6 V</vt:lpstr>
      <vt:lpstr>Aufgabenbeispiele aus dem Doppeljahrgang 5/6 V</vt:lpstr>
      <vt:lpstr>Aufgabenbeispiele aus dem Doppeljahrgang 5/6 V</vt:lpstr>
      <vt:lpstr>Aufgabenbeispiele aus dem Doppeljahrgang 5/6 V</vt:lpstr>
      <vt:lpstr>Aufgabenbeispiele aus dem Doppeljahrgang 5/6 V</vt:lpstr>
      <vt:lpstr>Aufgabenbeispiele aus dem Doppeljahrgang 5/6</vt:lpstr>
      <vt:lpstr>Arbeit in Kleingruppen: Wir analysieren unser Unterrichtsmaterial: Welche Aufgaben bietet das Schulbuch? Wo müssen wir mit anderem Material das Schulbuch ergänzen? [90–105 min]</vt:lpstr>
      <vt:lpstr>Arbeit in Kleingruppen: Wir analysieren unser Unterrichtsmaterial: Welche Aufgaben bietet das Schulbuch? Wo müssen wir mit anderem Material das Schulbuch ergänzen? [90–105 min]</vt:lpstr>
      <vt:lpstr>Gliederung Baustein 2: Klassen 1–6: Wie werden Terme und Variablen vorbereitet?  </vt:lpstr>
      <vt:lpstr>Nun sind Sie an der Reihe:</vt:lpstr>
      <vt:lpstr>Vorstellung der Arbeitsergebnisse [30–45 min]</vt:lpstr>
      <vt:lpstr>Gliederung Baustein 2: Klassen 1–6: Wie werden Terme und Variablen vorbereitet?  </vt:lpstr>
      <vt:lpstr>Nun sind Sie an der Reihe:</vt:lpstr>
      <vt:lpstr>Abschluss, falls Baustein 3 nicht direkt anschließt </vt:lpstr>
      <vt:lpstr>Rückblick &amp; Ausblick</vt:lpstr>
      <vt:lpstr>Abschlussrunde</vt:lpstr>
      <vt:lpstr>Literaturverzeichnis</vt:lpstr>
      <vt:lpstr>PowerPoint-Präsentation</vt:lpstr>
    </vt:vector>
  </TitlesOfParts>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profilinstaller</cp:lastModifiedBy>
  <cp:revision>311</cp:revision>
  <cp:lastPrinted>2017-02-24T09:34:34Z</cp:lastPrinted>
  <dcterms:created xsi:type="dcterms:W3CDTF">2017-02-22T15:31:12Z</dcterms:created>
  <dcterms:modified xsi:type="dcterms:W3CDTF">2018-01-19T14:23:10Z</dcterms:modified>
</cp:coreProperties>
</file>